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220"/>
  </p:notesMasterIdLst>
  <p:sldIdLst>
    <p:sldId id="256" r:id="rId3"/>
    <p:sldId id="986" r:id="rId4"/>
    <p:sldId id="976" r:id="rId5"/>
    <p:sldId id="283" r:id="rId6"/>
    <p:sldId id="281" r:id="rId7"/>
    <p:sldId id="3101" r:id="rId8"/>
    <p:sldId id="2983" r:id="rId9"/>
    <p:sldId id="3183" r:id="rId10"/>
    <p:sldId id="3184" r:id="rId11"/>
    <p:sldId id="3100" r:id="rId12"/>
    <p:sldId id="991" r:id="rId13"/>
    <p:sldId id="980" r:id="rId14"/>
    <p:sldId id="3025" r:id="rId15"/>
    <p:sldId id="3017" r:id="rId16"/>
    <p:sldId id="988" r:id="rId17"/>
    <p:sldId id="3185" r:id="rId18"/>
    <p:sldId id="3033" r:id="rId19"/>
    <p:sldId id="3023" r:id="rId20"/>
    <p:sldId id="3028" r:id="rId21"/>
    <p:sldId id="2988" r:id="rId22"/>
    <p:sldId id="981" r:id="rId23"/>
    <p:sldId id="997" r:id="rId24"/>
    <p:sldId id="998" r:id="rId25"/>
    <p:sldId id="999" r:id="rId26"/>
    <p:sldId id="3186" r:id="rId27"/>
    <p:sldId id="3188" r:id="rId28"/>
    <p:sldId id="3189" r:id="rId29"/>
    <p:sldId id="1059" r:id="rId30"/>
    <p:sldId id="483" r:id="rId31"/>
    <p:sldId id="3174" r:id="rId32"/>
    <p:sldId id="2989" r:id="rId33"/>
    <p:sldId id="1053" r:id="rId34"/>
    <p:sldId id="915" r:id="rId35"/>
    <p:sldId id="1050" r:id="rId36"/>
    <p:sldId id="1060" r:id="rId37"/>
    <p:sldId id="1061" r:id="rId38"/>
    <p:sldId id="3098" r:id="rId39"/>
    <p:sldId id="3097" r:id="rId40"/>
    <p:sldId id="3096" r:id="rId41"/>
    <p:sldId id="3021" r:id="rId42"/>
    <p:sldId id="3022" r:id="rId43"/>
    <p:sldId id="3018" r:id="rId44"/>
    <p:sldId id="3019" r:id="rId45"/>
    <p:sldId id="3029" r:id="rId46"/>
    <p:sldId id="3020" r:id="rId47"/>
    <p:sldId id="1071" r:id="rId48"/>
    <p:sldId id="1062" r:id="rId49"/>
    <p:sldId id="1063" r:id="rId50"/>
    <p:sldId id="1064" r:id="rId51"/>
    <p:sldId id="1070" r:id="rId52"/>
    <p:sldId id="3187" r:id="rId53"/>
    <p:sldId id="1065" r:id="rId54"/>
    <p:sldId id="265" r:id="rId55"/>
    <p:sldId id="1069" r:id="rId56"/>
    <p:sldId id="3027" r:id="rId57"/>
    <p:sldId id="1079" r:id="rId58"/>
    <p:sldId id="3032" r:id="rId59"/>
    <p:sldId id="3024" r:id="rId60"/>
    <p:sldId id="3030" r:id="rId61"/>
    <p:sldId id="3031" r:id="rId62"/>
    <p:sldId id="1078" r:id="rId63"/>
    <p:sldId id="959" r:id="rId64"/>
    <p:sldId id="1066" r:id="rId65"/>
    <p:sldId id="1067" r:id="rId66"/>
    <p:sldId id="1068" r:id="rId67"/>
    <p:sldId id="989" r:id="rId68"/>
    <p:sldId id="3012" r:id="rId69"/>
    <p:sldId id="3013" r:id="rId70"/>
    <p:sldId id="3015" r:id="rId71"/>
    <p:sldId id="1058" r:id="rId72"/>
    <p:sldId id="990" r:id="rId73"/>
    <p:sldId id="987" r:id="rId74"/>
    <p:sldId id="3099" r:id="rId75"/>
    <p:sldId id="992" r:id="rId76"/>
    <p:sldId id="994" r:id="rId77"/>
    <p:sldId id="993" r:id="rId78"/>
    <p:sldId id="996" r:id="rId79"/>
    <p:sldId id="995" r:id="rId80"/>
    <p:sldId id="979" r:id="rId81"/>
    <p:sldId id="3026" r:id="rId82"/>
    <p:sldId id="3016" r:id="rId83"/>
    <p:sldId id="982" r:id="rId84"/>
    <p:sldId id="1054" r:id="rId85"/>
    <p:sldId id="1055" r:id="rId86"/>
    <p:sldId id="1056" r:id="rId87"/>
    <p:sldId id="1057" r:id="rId88"/>
    <p:sldId id="1001" r:id="rId89"/>
    <p:sldId id="983" r:id="rId90"/>
    <p:sldId id="472" r:id="rId91"/>
    <p:sldId id="1002" r:id="rId92"/>
    <p:sldId id="944" r:id="rId93"/>
    <p:sldId id="968" r:id="rId94"/>
    <p:sldId id="946" r:id="rId95"/>
    <p:sldId id="1076" r:id="rId96"/>
    <p:sldId id="947" r:id="rId97"/>
    <p:sldId id="284" r:id="rId98"/>
    <p:sldId id="984" r:id="rId99"/>
    <p:sldId id="1003" r:id="rId100"/>
    <p:sldId id="897" r:id="rId101"/>
    <p:sldId id="293" r:id="rId102"/>
    <p:sldId id="901" r:id="rId103"/>
    <p:sldId id="895" r:id="rId104"/>
    <p:sldId id="263" r:id="rId105"/>
    <p:sldId id="1074" r:id="rId106"/>
    <p:sldId id="1073" r:id="rId107"/>
    <p:sldId id="1075" r:id="rId108"/>
    <p:sldId id="1072" r:id="rId109"/>
    <p:sldId id="1077" r:id="rId110"/>
    <p:sldId id="932" r:id="rId111"/>
    <p:sldId id="937" r:id="rId112"/>
    <p:sldId id="935" r:id="rId113"/>
    <p:sldId id="933" r:id="rId114"/>
    <p:sldId id="934" r:id="rId115"/>
    <p:sldId id="260" r:id="rId116"/>
    <p:sldId id="938" r:id="rId117"/>
    <p:sldId id="474" r:id="rId118"/>
    <p:sldId id="484" r:id="rId119"/>
    <p:sldId id="931" r:id="rId120"/>
    <p:sldId id="930" r:id="rId121"/>
    <p:sldId id="282" r:id="rId122"/>
    <p:sldId id="920" r:id="rId123"/>
    <p:sldId id="307" r:id="rId124"/>
    <p:sldId id="925" r:id="rId125"/>
    <p:sldId id="349" r:id="rId126"/>
    <p:sldId id="1051" r:id="rId127"/>
    <p:sldId id="1052" r:id="rId128"/>
    <p:sldId id="924" r:id="rId129"/>
    <p:sldId id="268" r:id="rId130"/>
    <p:sldId id="1005" r:id="rId131"/>
    <p:sldId id="985" r:id="rId132"/>
    <p:sldId id="3011" r:id="rId133"/>
    <p:sldId id="1004" r:id="rId134"/>
    <p:sldId id="3150" r:id="rId135"/>
    <p:sldId id="3146" r:id="rId136"/>
    <p:sldId id="3148" r:id="rId137"/>
    <p:sldId id="3149" r:id="rId138"/>
    <p:sldId id="257" r:id="rId139"/>
    <p:sldId id="966" r:id="rId140"/>
    <p:sldId id="2982" r:id="rId141"/>
    <p:sldId id="3151" r:id="rId142"/>
    <p:sldId id="3078" r:id="rId143"/>
    <p:sldId id="2986" r:id="rId144"/>
    <p:sldId id="2991" r:id="rId145"/>
    <p:sldId id="962" r:id="rId146"/>
    <p:sldId id="3152" r:id="rId147"/>
    <p:sldId id="3153" r:id="rId148"/>
    <p:sldId id="482" r:id="rId149"/>
    <p:sldId id="965" r:id="rId150"/>
    <p:sldId id="967" r:id="rId151"/>
    <p:sldId id="958" r:id="rId152"/>
    <p:sldId id="948" r:id="rId153"/>
    <p:sldId id="971" r:id="rId154"/>
    <p:sldId id="3154" r:id="rId155"/>
    <p:sldId id="3089" r:id="rId156"/>
    <p:sldId id="3142" r:id="rId157"/>
    <p:sldId id="3145" r:id="rId158"/>
    <p:sldId id="3147" r:id="rId159"/>
    <p:sldId id="258" r:id="rId160"/>
    <p:sldId id="943" r:id="rId161"/>
    <p:sldId id="945" r:id="rId162"/>
    <p:sldId id="410" r:id="rId163"/>
    <p:sldId id="3155" r:id="rId164"/>
    <p:sldId id="2987" r:id="rId165"/>
    <p:sldId id="3156" r:id="rId166"/>
    <p:sldId id="3157" r:id="rId167"/>
    <p:sldId id="290" r:id="rId168"/>
    <p:sldId id="3158" r:id="rId169"/>
    <p:sldId id="456" r:id="rId170"/>
    <p:sldId id="455" r:id="rId171"/>
    <p:sldId id="3159" r:id="rId172"/>
    <p:sldId id="3160" r:id="rId173"/>
    <p:sldId id="3161" r:id="rId174"/>
    <p:sldId id="3162" r:id="rId175"/>
    <p:sldId id="259" r:id="rId176"/>
    <p:sldId id="3163" r:id="rId177"/>
    <p:sldId id="3164" r:id="rId178"/>
    <p:sldId id="3165" r:id="rId179"/>
    <p:sldId id="3166" r:id="rId180"/>
    <p:sldId id="267" r:id="rId181"/>
    <p:sldId id="269" r:id="rId182"/>
    <p:sldId id="3167" r:id="rId183"/>
    <p:sldId id="3168" r:id="rId184"/>
    <p:sldId id="923" r:id="rId185"/>
    <p:sldId id="291" r:id="rId186"/>
    <p:sldId id="266" r:id="rId187"/>
    <p:sldId id="928" r:id="rId188"/>
    <p:sldId id="3169" r:id="rId189"/>
    <p:sldId id="3170" r:id="rId190"/>
    <p:sldId id="3171" r:id="rId191"/>
    <p:sldId id="3172" r:id="rId192"/>
    <p:sldId id="3173" r:id="rId193"/>
    <p:sldId id="951" r:id="rId194"/>
    <p:sldId id="972" r:id="rId195"/>
    <p:sldId id="894" r:id="rId196"/>
    <p:sldId id="952" r:id="rId197"/>
    <p:sldId id="3175" r:id="rId198"/>
    <p:sldId id="3176" r:id="rId199"/>
    <p:sldId id="954" r:id="rId200"/>
    <p:sldId id="3177" r:id="rId201"/>
    <p:sldId id="3178" r:id="rId202"/>
    <p:sldId id="264" r:id="rId203"/>
    <p:sldId id="953" r:id="rId204"/>
    <p:sldId id="940" r:id="rId205"/>
    <p:sldId id="949" r:id="rId206"/>
    <p:sldId id="955" r:id="rId207"/>
    <p:sldId id="973" r:id="rId208"/>
    <p:sldId id="918" r:id="rId209"/>
    <p:sldId id="3179" r:id="rId210"/>
    <p:sldId id="922" r:id="rId211"/>
    <p:sldId id="288" r:id="rId212"/>
    <p:sldId id="970" r:id="rId213"/>
    <p:sldId id="969" r:id="rId214"/>
    <p:sldId id="3180" r:id="rId215"/>
    <p:sldId id="473" r:id="rId216"/>
    <p:sldId id="3181" r:id="rId217"/>
    <p:sldId id="3182" r:id="rId218"/>
    <p:sldId id="974" r:id="rId2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B19596A-F4C7-8341-B9FD-95A832ACA3E5}">
          <p14:sldIdLst>
            <p14:sldId id="256"/>
            <p14:sldId id="986"/>
            <p14:sldId id="976"/>
            <p14:sldId id="283"/>
            <p14:sldId id="281"/>
            <p14:sldId id="3101"/>
            <p14:sldId id="2983"/>
            <p14:sldId id="3183"/>
            <p14:sldId id="3184"/>
            <p14:sldId id="3100"/>
            <p14:sldId id="991"/>
            <p14:sldId id="980"/>
            <p14:sldId id="3025"/>
            <p14:sldId id="3017"/>
            <p14:sldId id="988"/>
            <p14:sldId id="3185"/>
            <p14:sldId id="3033"/>
            <p14:sldId id="3023"/>
            <p14:sldId id="3028"/>
            <p14:sldId id="2988"/>
            <p14:sldId id="981"/>
            <p14:sldId id="997"/>
            <p14:sldId id="998"/>
            <p14:sldId id="999"/>
            <p14:sldId id="3186"/>
            <p14:sldId id="3188"/>
            <p14:sldId id="3189"/>
            <p14:sldId id="1059"/>
            <p14:sldId id="483"/>
            <p14:sldId id="3174"/>
            <p14:sldId id="2989"/>
          </p14:sldIdLst>
        </p14:section>
        <p14:section name="Setting Context" id="{0ECCEF67-76F1-3841-A483-2AB9B0BB6278}">
          <p14:sldIdLst>
            <p14:sldId id="1053"/>
            <p14:sldId id="915"/>
            <p14:sldId id="1050"/>
            <p14:sldId id="1060"/>
            <p14:sldId id="1061"/>
            <p14:sldId id="3098"/>
            <p14:sldId id="3097"/>
            <p14:sldId id="3096"/>
            <p14:sldId id="3021"/>
            <p14:sldId id="3022"/>
            <p14:sldId id="3018"/>
            <p14:sldId id="3019"/>
            <p14:sldId id="3029"/>
            <p14:sldId id="3020"/>
            <p14:sldId id="1071"/>
            <p14:sldId id="1062"/>
            <p14:sldId id="1063"/>
            <p14:sldId id="1064"/>
            <p14:sldId id="1070"/>
            <p14:sldId id="3187"/>
            <p14:sldId id="1065"/>
            <p14:sldId id="265"/>
            <p14:sldId id="1069"/>
            <p14:sldId id="3027"/>
            <p14:sldId id="1079"/>
            <p14:sldId id="3032"/>
            <p14:sldId id="3024"/>
            <p14:sldId id="3030"/>
            <p14:sldId id="3031"/>
            <p14:sldId id="1078"/>
            <p14:sldId id="959"/>
          </p14:sldIdLst>
        </p14:section>
        <p14:section name="Goal: It is all in name space management (NsM)" id="{AC1DDEB5-434A-9946-8E04-9196DB0392ED}">
          <p14:sldIdLst/>
        </p14:section>
        <p14:section name="Criteria: How to be sure that it is true?" id="{C192D0C4-A887-B343-AB3D-7601471A4357}">
          <p14:sldIdLst>
            <p14:sldId id="1066"/>
            <p14:sldId id="1067"/>
            <p14:sldId id="1068"/>
            <p14:sldId id="989"/>
            <p14:sldId id="3012"/>
            <p14:sldId id="3013"/>
          </p14:sldIdLst>
        </p14:section>
        <p14:section name="Output: A generic format of Names (Computable Names)" id="{AE21F17E-472C-3B47-B65D-C1DA71B50E50}">
          <p14:sldIdLst>
            <p14:sldId id="3015"/>
            <p14:sldId id="1058"/>
            <p14:sldId id="990"/>
            <p14:sldId id="987"/>
            <p14:sldId id="3099"/>
            <p14:sldId id="992"/>
            <p14:sldId id="994"/>
            <p14:sldId id="993"/>
            <p14:sldId id="996"/>
            <p14:sldId id="995"/>
            <p14:sldId id="979"/>
            <p14:sldId id="3026"/>
          </p14:sldIdLst>
        </p14:section>
        <p14:section name="Process: the Operational Strategies" id="{44570EC8-1AFD-7844-ADEE-6037973E1F44}">
          <p14:sldIdLst>
            <p14:sldId id="3016"/>
          </p14:sldIdLst>
        </p14:section>
        <p14:section name="Inputs: Known Methods and Tools" id="{6DC8336C-6B08-A140-B7B1-95CEF5B7EBF0}">
          <p14:sldIdLst>
            <p14:sldId id="982"/>
            <p14:sldId id="1054"/>
            <p14:sldId id="1055"/>
            <p14:sldId id="1056"/>
            <p14:sldId id="1057"/>
            <p14:sldId id="1001"/>
          </p14:sldIdLst>
        </p14:section>
        <p14:section name="Boundary Conditions: What other things to think about?" id="{04012223-BCD6-D741-91E1-5C4BB5769C32}">
          <p14:sldIdLst>
            <p14:sldId id="983"/>
            <p14:sldId id="472"/>
            <p14:sldId id="1002"/>
            <p14:sldId id="944"/>
            <p14:sldId id="968"/>
            <p14:sldId id="946"/>
            <p14:sldId id="1076"/>
            <p14:sldId id="947"/>
            <p14:sldId id="284"/>
            <p14:sldId id="984"/>
            <p14:sldId id="1003"/>
            <p14:sldId id="897"/>
            <p14:sldId id="293"/>
            <p14:sldId id="901"/>
            <p14:sldId id="895"/>
            <p14:sldId id="263"/>
            <p14:sldId id="1074"/>
            <p14:sldId id="1073"/>
            <p14:sldId id="1075"/>
            <p14:sldId id="1072"/>
            <p14:sldId id="1077"/>
            <p14:sldId id="932"/>
            <p14:sldId id="937"/>
            <p14:sldId id="935"/>
            <p14:sldId id="933"/>
            <p14:sldId id="934"/>
            <p14:sldId id="260"/>
            <p14:sldId id="938"/>
            <p14:sldId id="474"/>
            <p14:sldId id="484"/>
            <p14:sldId id="931"/>
            <p14:sldId id="930"/>
            <p14:sldId id="282"/>
            <p14:sldId id="920"/>
            <p14:sldId id="307"/>
            <p14:sldId id="925"/>
            <p14:sldId id="349"/>
            <p14:sldId id="1051"/>
            <p14:sldId id="1052"/>
            <p14:sldId id="924"/>
            <p14:sldId id="268"/>
            <p14:sldId id="1005"/>
            <p14:sldId id="985"/>
            <p14:sldId id="3011"/>
            <p14:sldId id="1004"/>
            <p14:sldId id="3150"/>
            <p14:sldId id="3146"/>
            <p14:sldId id="3148"/>
            <p14:sldId id="3149"/>
            <p14:sldId id="257"/>
            <p14:sldId id="966"/>
            <p14:sldId id="2982"/>
            <p14:sldId id="3151"/>
            <p14:sldId id="3078"/>
            <p14:sldId id="2986"/>
            <p14:sldId id="2991"/>
            <p14:sldId id="962"/>
            <p14:sldId id="3152"/>
            <p14:sldId id="3153"/>
            <p14:sldId id="482"/>
            <p14:sldId id="965"/>
            <p14:sldId id="967"/>
            <p14:sldId id="958"/>
            <p14:sldId id="948"/>
            <p14:sldId id="971"/>
            <p14:sldId id="3154"/>
            <p14:sldId id="3089"/>
            <p14:sldId id="3142"/>
            <p14:sldId id="3145"/>
            <p14:sldId id="3147"/>
            <p14:sldId id="258"/>
            <p14:sldId id="943"/>
            <p14:sldId id="945"/>
            <p14:sldId id="410"/>
            <p14:sldId id="3155"/>
            <p14:sldId id="2987"/>
            <p14:sldId id="3156"/>
            <p14:sldId id="3157"/>
            <p14:sldId id="290"/>
            <p14:sldId id="3158"/>
            <p14:sldId id="456"/>
            <p14:sldId id="455"/>
            <p14:sldId id="3159"/>
            <p14:sldId id="3160"/>
            <p14:sldId id="3161"/>
            <p14:sldId id="3162"/>
            <p14:sldId id="259"/>
            <p14:sldId id="3163"/>
            <p14:sldId id="3164"/>
            <p14:sldId id="3165"/>
            <p14:sldId id="3166"/>
            <p14:sldId id="267"/>
            <p14:sldId id="269"/>
            <p14:sldId id="3167"/>
            <p14:sldId id="3168"/>
            <p14:sldId id="923"/>
            <p14:sldId id="291"/>
            <p14:sldId id="266"/>
            <p14:sldId id="928"/>
            <p14:sldId id="3169"/>
            <p14:sldId id="3170"/>
            <p14:sldId id="3171"/>
            <p14:sldId id="3172"/>
            <p14:sldId id="3173"/>
            <p14:sldId id="951"/>
            <p14:sldId id="972"/>
            <p14:sldId id="894"/>
            <p14:sldId id="952"/>
            <p14:sldId id="3175"/>
            <p14:sldId id="3176"/>
            <p14:sldId id="954"/>
            <p14:sldId id="3177"/>
            <p14:sldId id="3178"/>
            <p14:sldId id="264"/>
            <p14:sldId id="953"/>
            <p14:sldId id="940"/>
            <p14:sldId id="949"/>
            <p14:sldId id="955"/>
            <p14:sldId id="973"/>
            <p14:sldId id="918"/>
            <p14:sldId id="3179"/>
            <p14:sldId id="922"/>
            <p14:sldId id="288"/>
            <p14:sldId id="970"/>
            <p14:sldId id="969"/>
            <p14:sldId id="3180"/>
            <p14:sldId id="473"/>
            <p14:sldId id="3181"/>
            <p14:sldId id="3182"/>
            <p14:sldId id="9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16"/>
    <p:restoredTop sz="89183"/>
  </p:normalViewPr>
  <p:slideViewPr>
    <p:cSldViewPr snapToGrid="0">
      <p:cViewPr varScale="1">
        <p:scale>
          <a:sx n="169" d="100"/>
          <a:sy n="169" d="100"/>
        </p:scale>
        <p:origin x="200" y="51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presProps" Target="pres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tableStyles" Target="tableStyle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custLinFactNeighborX="3" custLinFactNeighborY="-53102">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rgbClr val="002060"/>
        </a:solidFill>
      </dgm:spPr>
      <dgm:t>
        <a:bodyPr/>
        <a:lstStyle/>
        <a:p>
          <a:endParaRPr lang="en-US" sz="600" dirty="0">
            <a:solidFill>
              <a:schemeClr val="bg1"/>
            </a:solidFill>
          </a:endParaRPr>
        </a:p>
        <a:p>
          <a:endParaRPr lang="en-US" sz="600" dirty="0">
            <a:solidFill>
              <a:schemeClr val="bg1"/>
            </a:solidFill>
          </a:endParaRPr>
        </a:p>
        <a:p>
          <a:r>
            <a:rPr lang="en-US" sz="700" dirty="0">
              <a:solidFill>
                <a:schemeClr val="bg1"/>
              </a:solidFill>
            </a:rPr>
            <a:t>Spiritual</a:t>
          </a:r>
          <a:endParaRPr lang="en-US" sz="900" dirty="0">
            <a:solidFill>
              <a:schemeClr val="bg1"/>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a:solidFill>
          <a:srgbClr val="0070C0"/>
        </a:solidFill>
      </dgm:spPr>
      <dgm:t>
        <a:bodyPr/>
        <a:lstStyle/>
        <a:p>
          <a:r>
            <a:rPr lang="en-US" sz="1400" dirty="0">
              <a:solidFill>
                <a:schemeClr val="bg1"/>
              </a:solidFill>
            </a:rPr>
            <a:t>(Smart) Social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a:solidFill>
          <a:srgbClr val="00B0F0"/>
        </a:solidFill>
      </dgm:spPr>
      <dgm:t>
        <a:bodyPr/>
        <a:lstStyle/>
        <a:p>
          <a:r>
            <a:rPr lang="en-US" sz="1200" dirty="0">
              <a:solidFill>
                <a:schemeClr val="bg1"/>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a:solidFill>
          <a:srgbClr val="00B0F0"/>
        </a:solidFill>
      </dgm:spPr>
      <dgm:t>
        <a:bodyPr/>
        <a:lstStyle/>
        <a:p>
          <a:r>
            <a:rPr lang="en-US" sz="1400" dirty="0">
              <a:solidFill>
                <a:schemeClr val="bg1"/>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a:solidFill>
          <a:srgbClr val="00B0F0"/>
        </a:solidFill>
      </dgm:spPr>
      <dgm:t>
        <a:bodyPr/>
        <a:lstStyle/>
        <a:p>
          <a:r>
            <a:rPr lang="en-US" sz="1400" dirty="0">
              <a:solidFill>
                <a:schemeClr val="bg1"/>
              </a:solidFill>
            </a:rPr>
            <a:t>Coders</a:t>
          </a:r>
          <a:endParaRPr lang="en-US" sz="1100" dirty="0">
            <a:solidFill>
              <a:schemeClr val="bg1"/>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a:solidFill>
          <a:srgbClr val="0070C0"/>
        </a:solidFill>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a:solidFill>
          <a:srgbClr val="0070C0"/>
        </a:solidFill>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a:solidFill>
          <a:srgbClr val="0070C0"/>
        </a:solidFill>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a:solidFill>
          <a:srgbClr val="0070C0"/>
        </a:solidFill>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a:solidFill>
          <a:srgbClr val="0070C0"/>
        </a:solidFill>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a:solidFill>
          <a:srgbClr val="0070C0"/>
        </a:solidFill>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a:solidFill>
          <a:srgbClr val="0070C0"/>
        </a:solidFill>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a:solidFill>
          <a:srgbClr val="0070C0"/>
        </a:solidFill>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a:solidFill>
          <a:srgbClr val="0070C0"/>
        </a:solidFill>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a:solidFill>
          <a:srgbClr val="0070C0"/>
        </a:solidFill>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4ED536-9742-0E45-AB18-9004AF3CFED1}" type="doc">
      <dgm:prSet loTypeId="urn:microsoft.com/office/officeart/2005/8/layout/hChevron3" loCatId="" qsTypeId="urn:microsoft.com/office/officeart/2005/8/quickstyle/simple1" qsCatId="simple" csTypeId="urn:microsoft.com/office/officeart/2005/8/colors/accent1_2" csCatId="accent1" phldr="1"/>
      <dgm:spPr/>
    </dgm:pt>
    <dgm:pt modelId="{9C4C8E38-4659-0C49-8CF8-B64D3D5B4980}">
      <dgm:prSet phldrT="[Text]"/>
      <dgm:spPr>
        <a:solidFill>
          <a:srgbClr val="0070C0"/>
        </a:solidFill>
      </dgm:spPr>
      <dgm:t>
        <a:bodyPr/>
        <a:lstStyle/>
        <a:p>
          <a:r>
            <a:rPr lang="en-US" dirty="0"/>
            <a:t>Commit</a:t>
          </a:r>
        </a:p>
      </dgm:t>
    </dgm:pt>
    <dgm:pt modelId="{95DAB20E-9522-C94B-ACBA-6DAF800CFF96}" type="parTrans" cxnId="{1049848D-5BA6-3948-9391-D659816C1823}">
      <dgm:prSet/>
      <dgm:spPr/>
      <dgm:t>
        <a:bodyPr/>
        <a:lstStyle/>
        <a:p>
          <a:endParaRPr lang="en-US"/>
        </a:p>
      </dgm:t>
    </dgm:pt>
    <dgm:pt modelId="{705E44FB-62B1-A747-AD1A-B51628CC0F8B}" type="sibTrans" cxnId="{1049848D-5BA6-3948-9391-D659816C1823}">
      <dgm:prSet/>
      <dgm:spPr/>
      <dgm:t>
        <a:bodyPr/>
        <a:lstStyle/>
        <a:p>
          <a:endParaRPr lang="en-US"/>
        </a:p>
      </dgm:t>
    </dgm:pt>
    <dgm:pt modelId="{B9F3BC1E-DBD8-4D4E-876D-3147DFD9313A}">
      <dgm:prSet phldrT="[Text]"/>
      <dgm:spPr>
        <a:solidFill>
          <a:srgbClr val="0070C0"/>
        </a:solidFill>
      </dgm:spPr>
      <dgm:t>
        <a:bodyPr/>
        <a:lstStyle/>
        <a:p>
          <a:r>
            <a:rPr lang="en-US" dirty="0"/>
            <a:t>Build</a:t>
          </a:r>
        </a:p>
      </dgm:t>
    </dgm:pt>
    <dgm:pt modelId="{0DC40C3B-7106-F24C-8C7C-63F82F03E84A}" type="parTrans" cxnId="{1DFB00DC-CCD8-9442-B324-F01A4178BC52}">
      <dgm:prSet/>
      <dgm:spPr/>
      <dgm:t>
        <a:bodyPr/>
        <a:lstStyle/>
        <a:p>
          <a:endParaRPr lang="en-US"/>
        </a:p>
      </dgm:t>
    </dgm:pt>
    <dgm:pt modelId="{829FB97C-D6E9-234E-BDAA-7FCA497B2592}" type="sibTrans" cxnId="{1DFB00DC-CCD8-9442-B324-F01A4178BC52}">
      <dgm:prSet/>
      <dgm:spPr/>
      <dgm:t>
        <a:bodyPr/>
        <a:lstStyle/>
        <a:p>
          <a:endParaRPr lang="en-US"/>
        </a:p>
      </dgm:t>
    </dgm:pt>
    <dgm:pt modelId="{E79F66E8-277F-A34F-9464-6F36BC4AB7BA}">
      <dgm:prSet phldrT="[Text]"/>
      <dgm:spPr>
        <a:solidFill>
          <a:srgbClr val="0070C0"/>
        </a:solidFill>
      </dgm:spPr>
      <dgm:t>
        <a:bodyPr/>
        <a:lstStyle/>
        <a:p>
          <a:r>
            <a:rPr lang="en-US" dirty="0"/>
            <a:t>Test</a:t>
          </a:r>
        </a:p>
      </dgm:t>
    </dgm:pt>
    <dgm:pt modelId="{E93C522A-A478-C043-B0EF-32324DF49BE8}" type="parTrans" cxnId="{5A17879D-CF9A-E346-AB68-67BC43367C11}">
      <dgm:prSet/>
      <dgm:spPr/>
      <dgm:t>
        <a:bodyPr/>
        <a:lstStyle/>
        <a:p>
          <a:endParaRPr lang="en-US"/>
        </a:p>
      </dgm:t>
    </dgm:pt>
    <dgm:pt modelId="{C7268C40-0856-C14E-B1E5-45737ECDD913}" type="sibTrans" cxnId="{5A17879D-CF9A-E346-AB68-67BC43367C11}">
      <dgm:prSet/>
      <dgm:spPr/>
      <dgm:t>
        <a:bodyPr/>
        <a:lstStyle/>
        <a:p>
          <a:endParaRPr lang="en-US"/>
        </a:p>
      </dgm:t>
    </dgm:pt>
    <dgm:pt modelId="{6EB71306-3B67-4447-82CD-94F814F34D2A}">
      <dgm:prSet phldrT="[Text]"/>
      <dgm:spPr>
        <a:solidFill>
          <a:srgbClr val="0070C0"/>
        </a:solidFill>
      </dgm:spPr>
      <dgm:t>
        <a:bodyPr/>
        <a:lstStyle/>
        <a:p>
          <a:r>
            <a:rPr lang="en-US" dirty="0"/>
            <a:t>Stage</a:t>
          </a:r>
        </a:p>
      </dgm:t>
    </dgm:pt>
    <dgm:pt modelId="{5A594352-E3D4-B64F-9FDC-B45A256AEF59}" type="parTrans" cxnId="{04E21FAD-4B9F-CA43-95A0-BF54442CA475}">
      <dgm:prSet/>
      <dgm:spPr/>
      <dgm:t>
        <a:bodyPr/>
        <a:lstStyle/>
        <a:p>
          <a:endParaRPr lang="en-US"/>
        </a:p>
      </dgm:t>
    </dgm:pt>
    <dgm:pt modelId="{872AEE56-D8B3-9B42-9E3E-267916AC5AD5}" type="sibTrans" cxnId="{04E21FAD-4B9F-CA43-95A0-BF54442CA475}">
      <dgm:prSet/>
      <dgm:spPr/>
      <dgm:t>
        <a:bodyPr/>
        <a:lstStyle/>
        <a:p>
          <a:endParaRPr lang="en-US"/>
        </a:p>
      </dgm:t>
    </dgm:pt>
    <dgm:pt modelId="{3E026288-E19F-E24A-87AA-D9F7F93AE2FE}">
      <dgm:prSet phldrT="[Text]"/>
      <dgm:spPr>
        <a:solidFill>
          <a:srgbClr val="0070C0"/>
        </a:solidFill>
      </dgm:spPr>
      <dgm:t>
        <a:bodyPr/>
        <a:lstStyle/>
        <a:p>
          <a:r>
            <a:rPr lang="en-US" dirty="0"/>
            <a:t>Deploy</a:t>
          </a:r>
        </a:p>
      </dgm:t>
    </dgm:pt>
    <dgm:pt modelId="{8D4F6506-AA3F-1B41-B6DD-B33DBA436039}" type="parTrans" cxnId="{20EB6C56-EBC9-4740-B3AF-3FF60355B3AA}">
      <dgm:prSet/>
      <dgm:spPr/>
      <dgm:t>
        <a:bodyPr/>
        <a:lstStyle/>
        <a:p>
          <a:endParaRPr lang="en-US"/>
        </a:p>
      </dgm:t>
    </dgm:pt>
    <dgm:pt modelId="{E388CAED-8254-8442-9149-027FDB347E71}" type="sibTrans" cxnId="{20EB6C56-EBC9-4740-B3AF-3FF60355B3AA}">
      <dgm:prSet/>
      <dgm:spPr/>
      <dgm:t>
        <a:bodyPr/>
        <a:lstStyle/>
        <a:p>
          <a:endParaRPr lang="en-US"/>
        </a:p>
      </dgm:t>
    </dgm:pt>
    <dgm:pt modelId="{F247EA95-A7E9-9447-A8AD-25ED17FC536C}" type="pres">
      <dgm:prSet presAssocID="{E94ED536-9742-0E45-AB18-9004AF3CFED1}" presName="Name0" presStyleCnt="0">
        <dgm:presLayoutVars>
          <dgm:dir/>
          <dgm:resizeHandles val="exact"/>
        </dgm:presLayoutVars>
      </dgm:prSet>
      <dgm:spPr/>
    </dgm:pt>
    <dgm:pt modelId="{4464C3BC-4CA0-C34F-9A70-7DB11FD22EFC}" type="pres">
      <dgm:prSet presAssocID="{9C4C8E38-4659-0C49-8CF8-B64D3D5B4980}" presName="parTxOnly" presStyleLbl="node1" presStyleIdx="0" presStyleCnt="5">
        <dgm:presLayoutVars>
          <dgm:bulletEnabled val="1"/>
        </dgm:presLayoutVars>
      </dgm:prSet>
      <dgm:spPr/>
    </dgm:pt>
    <dgm:pt modelId="{571D20E4-6FAD-FB46-AEF2-F598497501D1}" type="pres">
      <dgm:prSet presAssocID="{705E44FB-62B1-A747-AD1A-B51628CC0F8B}" presName="parSpace" presStyleCnt="0"/>
      <dgm:spPr/>
    </dgm:pt>
    <dgm:pt modelId="{0B95EF29-96ED-6D4D-BD57-7276D88B8E32}" type="pres">
      <dgm:prSet presAssocID="{B9F3BC1E-DBD8-4D4E-876D-3147DFD9313A}" presName="parTxOnly" presStyleLbl="node1" presStyleIdx="1" presStyleCnt="5">
        <dgm:presLayoutVars>
          <dgm:bulletEnabled val="1"/>
        </dgm:presLayoutVars>
      </dgm:prSet>
      <dgm:spPr/>
    </dgm:pt>
    <dgm:pt modelId="{424B9CD4-DED8-8941-944C-3618DF513567}" type="pres">
      <dgm:prSet presAssocID="{829FB97C-D6E9-234E-BDAA-7FCA497B2592}" presName="parSpace" presStyleCnt="0"/>
      <dgm:spPr/>
    </dgm:pt>
    <dgm:pt modelId="{46C76E0D-8BE9-D043-B23B-6D7B48CE1B6C}" type="pres">
      <dgm:prSet presAssocID="{E79F66E8-277F-A34F-9464-6F36BC4AB7BA}" presName="parTxOnly" presStyleLbl="node1" presStyleIdx="2" presStyleCnt="5">
        <dgm:presLayoutVars>
          <dgm:bulletEnabled val="1"/>
        </dgm:presLayoutVars>
      </dgm:prSet>
      <dgm:spPr/>
    </dgm:pt>
    <dgm:pt modelId="{7186FBC3-7E82-034F-BF33-0A742741B815}" type="pres">
      <dgm:prSet presAssocID="{C7268C40-0856-C14E-B1E5-45737ECDD913}" presName="parSpace" presStyleCnt="0"/>
      <dgm:spPr/>
    </dgm:pt>
    <dgm:pt modelId="{B1545181-23CE-F34E-ADCE-2714ABA206F6}" type="pres">
      <dgm:prSet presAssocID="{6EB71306-3B67-4447-82CD-94F814F34D2A}" presName="parTxOnly" presStyleLbl="node1" presStyleIdx="3" presStyleCnt="5">
        <dgm:presLayoutVars>
          <dgm:bulletEnabled val="1"/>
        </dgm:presLayoutVars>
      </dgm:prSet>
      <dgm:spPr/>
    </dgm:pt>
    <dgm:pt modelId="{4614D9DB-5941-0D44-B854-AE0F44001B52}" type="pres">
      <dgm:prSet presAssocID="{872AEE56-D8B3-9B42-9E3E-267916AC5AD5}" presName="parSpace" presStyleCnt="0"/>
      <dgm:spPr/>
    </dgm:pt>
    <dgm:pt modelId="{D148BA2D-035B-F449-8F32-CBC8D2C62912}" type="pres">
      <dgm:prSet presAssocID="{3E026288-E19F-E24A-87AA-D9F7F93AE2FE}" presName="parTxOnly" presStyleLbl="node1" presStyleIdx="4" presStyleCnt="5">
        <dgm:presLayoutVars>
          <dgm:bulletEnabled val="1"/>
        </dgm:presLayoutVars>
      </dgm:prSet>
      <dgm:spPr/>
    </dgm:pt>
  </dgm:ptLst>
  <dgm:cxnLst>
    <dgm:cxn modelId="{722DCF30-9A10-6542-B840-9BD5DDC7CDDF}" type="presOf" srcId="{B9F3BC1E-DBD8-4D4E-876D-3147DFD9313A}" destId="{0B95EF29-96ED-6D4D-BD57-7276D88B8E32}" srcOrd="0" destOrd="0" presId="urn:microsoft.com/office/officeart/2005/8/layout/hChevron3"/>
    <dgm:cxn modelId="{20EB6C56-EBC9-4740-B3AF-3FF60355B3AA}" srcId="{E94ED536-9742-0E45-AB18-9004AF3CFED1}" destId="{3E026288-E19F-E24A-87AA-D9F7F93AE2FE}" srcOrd="4" destOrd="0" parTransId="{8D4F6506-AA3F-1B41-B6DD-B33DBA436039}" sibTransId="{E388CAED-8254-8442-9149-027FDB347E71}"/>
    <dgm:cxn modelId="{1049848D-5BA6-3948-9391-D659816C1823}" srcId="{E94ED536-9742-0E45-AB18-9004AF3CFED1}" destId="{9C4C8E38-4659-0C49-8CF8-B64D3D5B4980}" srcOrd="0" destOrd="0" parTransId="{95DAB20E-9522-C94B-ACBA-6DAF800CFF96}" sibTransId="{705E44FB-62B1-A747-AD1A-B51628CC0F8B}"/>
    <dgm:cxn modelId="{5A17879D-CF9A-E346-AB68-67BC43367C11}" srcId="{E94ED536-9742-0E45-AB18-9004AF3CFED1}" destId="{E79F66E8-277F-A34F-9464-6F36BC4AB7BA}" srcOrd="2" destOrd="0" parTransId="{E93C522A-A478-C043-B0EF-32324DF49BE8}" sibTransId="{C7268C40-0856-C14E-B1E5-45737ECDD913}"/>
    <dgm:cxn modelId="{04E21FAD-4B9F-CA43-95A0-BF54442CA475}" srcId="{E94ED536-9742-0E45-AB18-9004AF3CFED1}" destId="{6EB71306-3B67-4447-82CD-94F814F34D2A}" srcOrd="3" destOrd="0" parTransId="{5A594352-E3D4-B64F-9FDC-B45A256AEF59}" sibTransId="{872AEE56-D8B3-9B42-9E3E-267916AC5AD5}"/>
    <dgm:cxn modelId="{495C67BE-C8A0-1C41-8A5F-27A3DD996240}" type="presOf" srcId="{E79F66E8-277F-A34F-9464-6F36BC4AB7BA}" destId="{46C76E0D-8BE9-D043-B23B-6D7B48CE1B6C}" srcOrd="0" destOrd="0" presId="urn:microsoft.com/office/officeart/2005/8/layout/hChevron3"/>
    <dgm:cxn modelId="{034784C2-A30D-234F-A0A3-C4C72729F052}" type="presOf" srcId="{6EB71306-3B67-4447-82CD-94F814F34D2A}" destId="{B1545181-23CE-F34E-ADCE-2714ABA206F6}" srcOrd="0" destOrd="0" presId="urn:microsoft.com/office/officeart/2005/8/layout/hChevron3"/>
    <dgm:cxn modelId="{40F204D0-7AD9-6541-920D-94EA95A0619B}" type="presOf" srcId="{9C4C8E38-4659-0C49-8CF8-B64D3D5B4980}" destId="{4464C3BC-4CA0-C34F-9A70-7DB11FD22EFC}" srcOrd="0" destOrd="0" presId="urn:microsoft.com/office/officeart/2005/8/layout/hChevron3"/>
    <dgm:cxn modelId="{D4E434D8-16C7-2642-A7EE-02DEC558E963}" type="presOf" srcId="{3E026288-E19F-E24A-87AA-D9F7F93AE2FE}" destId="{D148BA2D-035B-F449-8F32-CBC8D2C62912}" srcOrd="0" destOrd="0" presId="urn:microsoft.com/office/officeart/2005/8/layout/hChevron3"/>
    <dgm:cxn modelId="{1DFB00DC-CCD8-9442-B324-F01A4178BC52}" srcId="{E94ED536-9742-0E45-AB18-9004AF3CFED1}" destId="{B9F3BC1E-DBD8-4D4E-876D-3147DFD9313A}" srcOrd="1" destOrd="0" parTransId="{0DC40C3B-7106-F24C-8C7C-63F82F03E84A}" sibTransId="{829FB97C-D6E9-234E-BDAA-7FCA497B2592}"/>
    <dgm:cxn modelId="{A21B1CF9-407E-0C4C-AD88-28DD107C45D7}" type="presOf" srcId="{E94ED536-9742-0E45-AB18-9004AF3CFED1}" destId="{F247EA95-A7E9-9447-A8AD-25ED17FC536C}" srcOrd="0" destOrd="0" presId="urn:microsoft.com/office/officeart/2005/8/layout/hChevron3"/>
    <dgm:cxn modelId="{5F09738B-1C5B-8C47-B9E2-F44C27F39D77}" type="presParOf" srcId="{F247EA95-A7E9-9447-A8AD-25ED17FC536C}" destId="{4464C3BC-4CA0-C34F-9A70-7DB11FD22EFC}" srcOrd="0" destOrd="0" presId="urn:microsoft.com/office/officeart/2005/8/layout/hChevron3"/>
    <dgm:cxn modelId="{60C8FDDA-C431-0F46-A4B9-4646CB560151}" type="presParOf" srcId="{F247EA95-A7E9-9447-A8AD-25ED17FC536C}" destId="{571D20E4-6FAD-FB46-AEF2-F598497501D1}" srcOrd="1" destOrd="0" presId="urn:microsoft.com/office/officeart/2005/8/layout/hChevron3"/>
    <dgm:cxn modelId="{460301B2-DB49-BF4F-B6AA-35A80B62D759}" type="presParOf" srcId="{F247EA95-A7E9-9447-A8AD-25ED17FC536C}" destId="{0B95EF29-96ED-6D4D-BD57-7276D88B8E32}" srcOrd="2" destOrd="0" presId="urn:microsoft.com/office/officeart/2005/8/layout/hChevron3"/>
    <dgm:cxn modelId="{4A6618F7-2E81-CE46-8FFB-45A28E1AC680}" type="presParOf" srcId="{F247EA95-A7E9-9447-A8AD-25ED17FC536C}" destId="{424B9CD4-DED8-8941-944C-3618DF513567}" srcOrd="3" destOrd="0" presId="urn:microsoft.com/office/officeart/2005/8/layout/hChevron3"/>
    <dgm:cxn modelId="{E6EB26BF-3743-0340-A467-10CD2CF331D1}" type="presParOf" srcId="{F247EA95-A7E9-9447-A8AD-25ED17FC536C}" destId="{46C76E0D-8BE9-D043-B23B-6D7B48CE1B6C}" srcOrd="4" destOrd="0" presId="urn:microsoft.com/office/officeart/2005/8/layout/hChevron3"/>
    <dgm:cxn modelId="{5D60BC3D-CB82-FB4E-AA86-6297DB5E1092}" type="presParOf" srcId="{F247EA95-A7E9-9447-A8AD-25ED17FC536C}" destId="{7186FBC3-7E82-034F-BF33-0A742741B815}" srcOrd="5" destOrd="0" presId="urn:microsoft.com/office/officeart/2005/8/layout/hChevron3"/>
    <dgm:cxn modelId="{387239D2-1DB5-394A-8CB0-2F49143F105F}" type="presParOf" srcId="{F247EA95-A7E9-9447-A8AD-25ED17FC536C}" destId="{B1545181-23CE-F34E-ADCE-2714ABA206F6}" srcOrd="6" destOrd="0" presId="urn:microsoft.com/office/officeart/2005/8/layout/hChevron3"/>
    <dgm:cxn modelId="{9BC3F1BE-8348-5D4F-9598-0C5656469D1D}" type="presParOf" srcId="{F247EA95-A7E9-9447-A8AD-25ED17FC536C}" destId="{4614D9DB-5941-0D44-B854-AE0F44001B52}" srcOrd="7" destOrd="0" presId="urn:microsoft.com/office/officeart/2005/8/layout/hChevron3"/>
    <dgm:cxn modelId="{20C9F4AA-8BC1-3A42-85D5-8C0982F7C51D}" type="presParOf" srcId="{F247EA95-A7E9-9447-A8AD-25ED17FC536C}" destId="{D148BA2D-035B-F449-8F32-CBC8D2C62912}" srcOrd="8" destOrd="0" presId="urn:microsoft.com/office/officeart/2005/8/layout/hChevron3"/>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r>
            <a:rPr lang="en-US" sz="1600" dirty="0"/>
            <a:t>Traders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1600" dirty="0"/>
            <a:t>Miners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1600" dirty="0"/>
            <a:t>Coders</a:t>
          </a: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custScaleX="111375">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102054"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102054" y="19581"/>
        <a:ext cx="675913" cy="675913"/>
      </dsp:txXfrm>
    </dsp:sp>
    <dsp:sp modelId="{C3A2FB52-DAE4-1342-973F-1F1A9B44189F}">
      <dsp:nvSpPr>
        <dsp:cNvPr id="0" name=""/>
        <dsp:cNvSpPr/>
      </dsp:nvSpPr>
      <dsp:spPr>
        <a:xfrm>
          <a:off x="512359" y="63"/>
          <a:ext cx="2533818" cy="2533818"/>
        </a:xfrm>
        <a:prstGeom prst="circularArrow">
          <a:avLst>
            <a:gd name="adj1" fmla="val 5202"/>
            <a:gd name="adj2" fmla="val 336030"/>
            <a:gd name="adj3" fmla="val 21292767"/>
            <a:gd name="adj4" fmla="val 1976665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510416"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510416" y="1276389"/>
        <a:ext cx="675913" cy="675913"/>
      </dsp:txXfrm>
    </dsp:sp>
    <dsp:sp modelId="{43E86D08-C1F7-E644-8F62-6252305C9975}">
      <dsp:nvSpPr>
        <dsp:cNvPr id="0" name=""/>
        <dsp:cNvSpPr/>
      </dsp:nvSpPr>
      <dsp:spPr>
        <a:xfrm>
          <a:off x="512359" y="63"/>
          <a:ext cx="2533818" cy="2533818"/>
        </a:xfrm>
        <a:prstGeom prst="circularArrow">
          <a:avLst>
            <a:gd name="adj1" fmla="val 5202"/>
            <a:gd name="adj2" fmla="val 336030"/>
            <a:gd name="adj3" fmla="val 4014205"/>
            <a:gd name="adj4" fmla="val 225388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441312" y="2053138"/>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441312" y="2053138"/>
        <a:ext cx="675913" cy="675913"/>
      </dsp:txXfrm>
    </dsp:sp>
    <dsp:sp modelId="{31E129FE-E5D5-FB46-BD01-1F01A59E0FE8}">
      <dsp:nvSpPr>
        <dsp:cNvPr id="0" name=""/>
        <dsp:cNvSpPr/>
      </dsp:nvSpPr>
      <dsp:spPr>
        <a:xfrm>
          <a:off x="512359" y="63"/>
          <a:ext cx="2533818" cy="2533818"/>
        </a:xfrm>
        <a:prstGeom prst="circularArrow">
          <a:avLst>
            <a:gd name="adj1" fmla="val 5202"/>
            <a:gd name="adj2" fmla="val 336030"/>
            <a:gd name="adj3" fmla="val 8210085"/>
            <a:gd name="adj4" fmla="val 644976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372208" y="1276389"/>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372208" y="1276389"/>
        <a:ext cx="675913" cy="675913"/>
      </dsp:txXfrm>
    </dsp:sp>
    <dsp:sp modelId="{5B9DFB95-D16C-764A-A5DB-81AC099630B9}">
      <dsp:nvSpPr>
        <dsp:cNvPr id="0" name=""/>
        <dsp:cNvSpPr/>
      </dsp:nvSpPr>
      <dsp:spPr>
        <a:xfrm>
          <a:off x="512359" y="63"/>
          <a:ext cx="2533818" cy="2533818"/>
        </a:xfrm>
        <a:prstGeom prst="circularArrow">
          <a:avLst>
            <a:gd name="adj1" fmla="val 5202"/>
            <a:gd name="adj2" fmla="val 336030"/>
            <a:gd name="adj3" fmla="val 12297315"/>
            <a:gd name="adj4" fmla="val 10771204"/>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80569" y="19581"/>
          <a:ext cx="675913" cy="67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780569" y="19581"/>
        <a:ext cx="675913" cy="675913"/>
      </dsp:txXfrm>
    </dsp:sp>
    <dsp:sp modelId="{7605BA16-B350-D749-B40A-7CCE0102499D}">
      <dsp:nvSpPr>
        <dsp:cNvPr id="0" name=""/>
        <dsp:cNvSpPr/>
      </dsp:nvSpPr>
      <dsp:spPr>
        <a:xfrm>
          <a:off x="512359" y="63"/>
          <a:ext cx="2533818" cy="2533818"/>
        </a:xfrm>
        <a:prstGeom prst="circularArrow">
          <a:avLst>
            <a:gd name="adj1" fmla="val 5202"/>
            <a:gd name="adj2" fmla="val 336030"/>
            <a:gd name="adj3" fmla="val 16865196"/>
            <a:gd name="adj4" fmla="val 15198775"/>
            <a:gd name="adj5" fmla="val 6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endParaRPr lang="en-US" sz="600" kern="1200" dirty="0">
            <a:solidFill>
              <a:schemeClr val="bg1"/>
            </a:solidFill>
          </a:endParaRPr>
        </a:p>
        <a:p>
          <a:pPr marL="0" lvl="0" indent="0" algn="ctr" defTabSz="266700">
            <a:lnSpc>
              <a:spcPct val="90000"/>
            </a:lnSpc>
            <a:spcBef>
              <a:spcPct val="0"/>
            </a:spcBef>
            <a:spcAft>
              <a:spcPct val="35000"/>
            </a:spcAft>
            <a:buNone/>
          </a:pPr>
          <a:r>
            <a:rPr lang="en-US" sz="700" kern="1200" dirty="0">
              <a:solidFill>
                <a:schemeClr val="bg1"/>
              </a:solidFill>
            </a:rPr>
            <a:t>Spiritual</a:t>
          </a:r>
          <a:endParaRPr lang="en-US" sz="900" kern="1200" dirty="0">
            <a:solidFill>
              <a:schemeClr val="bg1"/>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(Smart) Social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Coders</a:t>
          </a:r>
          <a:endParaRPr lang="en-US" sz="1100" kern="1200" dirty="0">
            <a:solidFill>
              <a:schemeClr val="bg1"/>
            </a:solidFill>
          </a:endParaRPr>
        </a:p>
      </dsp:txBody>
      <dsp:txXfrm>
        <a:off x="1149984" y="2925318"/>
        <a:ext cx="702743" cy="702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 </a:t>
          </a:r>
          <a:endParaRPr lang="en-US" sz="18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4C3BC-4CA0-C34F-9A70-7DB11FD22EFC}">
      <dsp:nvSpPr>
        <dsp:cNvPr id="0" name=""/>
        <dsp:cNvSpPr/>
      </dsp:nvSpPr>
      <dsp:spPr>
        <a:xfrm>
          <a:off x="271" y="102512"/>
          <a:ext cx="529592" cy="211836"/>
        </a:xfrm>
        <a:prstGeom prst="homePlat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38"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Commit</a:t>
          </a:r>
        </a:p>
      </dsp:txBody>
      <dsp:txXfrm>
        <a:off x="271" y="102512"/>
        <a:ext cx="476633" cy="211836"/>
      </dsp:txXfrm>
    </dsp:sp>
    <dsp:sp modelId="{0B95EF29-96ED-6D4D-BD57-7276D88B8E32}">
      <dsp:nvSpPr>
        <dsp:cNvPr id="0" name=""/>
        <dsp:cNvSpPr/>
      </dsp:nvSpPr>
      <dsp:spPr>
        <a:xfrm>
          <a:off x="423945"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Build</a:t>
          </a:r>
        </a:p>
      </dsp:txBody>
      <dsp:txXfrm>
        <a:off x="529863" y="102512"/>
        <a:ext cx="317756" cy="211836"/>
      </dsp:txXfrm>
    </dsp:sp>
    <dsp:sp modelId="{46C76E0D-8BE9-D043-B23B-6D7B48CE1B6C}">
      <dsp:nvSpPr>
        <dsp:cNvPr id="0" name=""/>
        <dsp:cNvSpPr/>
      </dsp:nvSpPr>
      <dsp:spPr>
        <a:xfrm>
          <a:off x="847618"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Test</a:t>
          </a:r>
        </a:p>
      </dsp:txBody>
      <dsp:txXfrm>
        <a:off x="953536" y="102512"/>
        <a:ext cx="317756" cy="211836"/>
      </dsp:txXfrm>
    </dsp:sp>
    <dsp:sp modelId="{B1545181-23CE-F34E-ADCE-2714ABA206F6}">
      <dsp:nvSpPr>
        <dsp:cNvPr id="0" name=""/>
        <dsp:cNvSpPr/>
      </dsp:nvSpPr>
      <dsp:spPr>
        <a:xfrm>
          <a:off x="1271292"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Stage</a:t>
          </a:r>
        </a:p>
      </dsp:txBody>
      <dsp:txXfrm>
        <a:off x="1377210" y="102512"/>
        <a:ext cx="317756" cy="211836"/>
      </dsp:txXfrm>
    </dsp:sp>
    <dsp:sp modelId="{D148BA2D-035B-F449-8F32-CBC8D2C62912}">
      <dsp:nvSpPr>
        <dsp:cNvPr id="0" name=""/>
        <dsp:cNvSpPr/>
      </dsp:nvSpPr>
      <dsp:spPr>
        <a:xfrm>
          <a:off x="1694966" y="102512"/>
          <a:ext cx="529592" cy="21183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18669" rIns="9335" bIns="18669" numCol="1" spcCol="1270" anchor="ctr" anchorCtr="0">
          <a:noAutofit/>
        </a:bodyPr>
        <a:lstStyle/>
        <a:p>
          <a:pPr marL="0" lvl="0" indent="0" algn="ctr" defTabSz="311150">
            <a:lnSpc>
              <a:spcPct val="90000"/>
            </a:lnSpc>
            <a:spcBef>
              <a:spcPct val="0"/>
            </a:spcBef>
            <a:spcAft>
              <a:spcPct val="35000"/>
            </a:spcAft>
            <a:buNone/>
          </a:pPr>
          <a:r>
            <a:rPr lang="en-US" sz="700" kern="1200" dirty="0"/>
            <a:t>Deploy</a:t>
          </a:r>
        </a:p>
      </dsp:txBody>
      <dsp:txXfrm>
        <a:off x="1800884" y="102512"/>
        <a:ext cx="317756" cy="2118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04629"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Traders</a:t>
          </a:r>
        </a:p>
        <a:p>
          <a:pPr marL="0" lvl="0" indent="0" algn="ctr" defTabSz="71120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956046" y="53129"/>
        <a:ext cx="1517590" cy="950441"/>
      </dsp:txXfrm>
    </dsp:sp>
    <dsp:sp modelId="{B9CC47F0-EAF8-3140-B943-339D8B9DBD37}">
      <dsp:nvSpPr>
        <dsp:cNvPr id="0" name=""/>
        <dsp:cNvSpPr/>
      </dsp:nvSpPr>
      <dsp:spPr>
        <a:xfrm>
          <a:off x="1311297"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027973" y="2107029"/>
          <a:ext cx="1804747"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Miners</a:t>
          </a:r>
        </a:p>
        <a:p>
          <a:pPr marL="0" lvl="0" indent="0" algn="ctr" defTabSz="71120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079390" y="2158446"/>
        <a:ext cx="1701913" cy="950441"/>
      </dsp:txXfrm>
    </dsp:sp>
    <dsp:sp modelId="{57ABA5FE-DE45-324F-B157-0863CC712A3C}">
      <dsp:nvSpPr>
        <dsp:cNvPr id="0" name=""/>
        <dsp:cNvSpPr/>
      </dsp:nvSpPr>
      <dsp:spPr>
        <a:xfrm>
          <a:off x="1311297"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689124"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Coders</a:t>
          </a:r>
        </a:p>
        <a:p>
          <a:pPr marL="0" lvl="0" indent="0" algn="ctr" defTabSz="711200">
            <a:lnSpc>
              <a:spcPct val="90000"/>
            </a:lnSpc>
            <a:spcBef>
              <a:spcPct val="0"/>
            </a:spcBef>
            <a:spcAft>
              <a:spcPct val="35000"/>
            </a:spcAft>
            <a:buNone/>
          </a:pPr>
          <a:r>
            <a:rPr lang="en-US" sz="900" kern="1200" dirty="0"/>
            <a:t>(Artists/Creative People)</a:t>
          </a:r>
        </a:p>
        <a:p>
          <a:pPr marL="0" lvl="0" indent="0" algn="ctr" defTabSz="711200">
            <a:lnSpc>
              <a:spcPct val="90000"/>
            </a:lnSpc>
            <a:spcBef>
              <a:spcPct val="0"/>
            </a:spcBef>
            <a:spcAft>
              <a:spcPct val="35000"/>
            </a:spcAft>
            <a:buNone/>
          </a:pPr>
          <a:endParaRPr lang="en-US" sz="900" kern="1200" dirty="0"/>
        </a:p>
      </dsp:txBody>
      <dsp:txXfrm>
        <a:off x="740541" y="2158446"/>
        <a:ext cx="1517590" cy="950441"/>
      </dsp:txXfrm>
    </dsp:sp>
    <dsp:sp modelId="{184D504B-E4C5-EA44-AF86-85C246BD05C9}">
      <dsp:nvSpPr>
        <dsp:cNvPr id="0" name=""/>
        <dsp:cNvSpPr/>
      </dsp:nvSpPr>
      <dsp:spPr>
        <a:xfrm>
          <a:off x="1311297"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945324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82017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476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4624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6813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469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189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9477878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7614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99720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1481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6467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2438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060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53266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8602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9632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5496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53577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20</a:t>
            </a:fld>
            <a:endParaRPr lang="zh-CN" altLang="en-US"/>
          </a:p>
        </p:txBody>
      </p:sp>
    </p:spTree>
    <p:extLst>
      <p:ext uri="{BB962C8B-B14F-4D97-AF65-F5344CB8AC3E}">
        <p14:creationId xmlns:p14="http://schemas.microsoft.com/office/powerpoint/2010/main" val="521276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863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8668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89415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Wolfram|Alpha</a:t>
            </a:r>
            <a:r>
              <a:rPr lang="en-US" dirty="0"/>
              <a:t> demo phrase</a:t>
            </a:r>
          </a:p>
          <a:p>
            <a:pPr lvl="1"/>
            <a:r>
              <a:rPr lang="en-US" dirty="0"/>
              <a:t>China's GDP over the sum of GDP of Japan and USA</a:t>
            </a:r>
            <a:endParaRPr lang="en-TW" dirty="0"/>
          </a:p>
        </p:txBody>
      </p:sp>
    </p:spTree>
    <p:extLst>
      <p:ext uri="{BB962C8B-B14F-4D97-AF65-F5344CB8AC3E}">
        <p14:creationId xmlns:p14="http://schemas.microsoft.com/office/powerpoint/2010/main" val="3302211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1329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03694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7391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65838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30</a:t>
            </a:fld>
            <a:endParaRPr lang="zh-CN" altLang="en-US"/>
          </a:p>
        </p:txBody>
      </p:sp>
    </p:spTree>
    <p:extLst>
      <p:ext uri="{BB962C8B-B14F-4D97-AF65-F5344CB8AC3E}">
        <p14:creationId xmlns:p14="http://schemas.microsoft.com/office/powerpoint/2010/main" val="196864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31</a:t>
            </a:fld>
            <a:endParaRPr lang="zh-CN" altLang="en-US"/>
          </a:p>
        </p:txBody>
      </p:sp>
    </p:spTree>
    <p:extLst>
      <p:ext uri="{BB962C8B-B14F-4D97-AF65-F5344CB8AC3E}">
        <p14:creationId xmlns:p14="http://schemas.microsoft.com/office/powerpoint/2010/main" val="20145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37976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2230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588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7831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84795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8518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87552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3026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5386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368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836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929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10987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db62e4b9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db62e4b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33778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80682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40321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4113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8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7210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4346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48477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9584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675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da8c3ac95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da8c3ac9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61957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50883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0867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7117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218100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61164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2010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a8c3ac95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a8c3ac95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t>
            </a:r>
            <a:r>
              <a:rPr lang="en" sz="1800">
                <a:solidFill>
                  <a:schemeClr val="dk1"/>
                </a:solidFill>
                <a:latin typeface="Lato"/>
                <a:ea typeface="Lato"/>
                <a:cs typeface="Lato"/>
                <a:sym typeface="Lato"/>
              </a:rPr>
              <a:t>(Aliveness vs Safety = Correctness) </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12040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06620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399281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1516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92102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79847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29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980098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27820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06289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26260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3703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29320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2502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0435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7237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13719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756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4573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546930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443132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155662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9149062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5878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6719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2542879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62133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80566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4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3266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137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2812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379503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757920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58524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2751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82589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0F9277-DCF4-4C4A-9A8B-70E78EC521E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04065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76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95819329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0253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9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oqmkX_E1c1M?t=168" TargetMode="Externa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youtu.be/oqmkX_E1c1M?t=168" TargetMode="External"/><Relationship Id="rId1" Type="http://schemas.openxmlformats.org/officeDocument/2006/relationships/slideLayout" Target="../slideLayouts/slideLayout19.xml"/><Relationship Id="rId5" Type="http://schemas.openxmlformats.org/officeDocument/2006/relationships/hyperlink" Target="https://en.wikipedia.org/wiki/Cabinet_Office" TargetMode="External"/><Relationship Id="rId4" Type="http://schemas.openxmlformats.org/officeDocument/2006/relationships/image" Target="../media/image177.png"/></Relationships>
</file>

<file path=ppt/slides/_rels/slide105.xml.rels><?xml version="1.0" encoding="UTF-8" standalone="yes"?>
<Relationships xmlns="http://schemas.openxmlformats.org/package/2006/relationships"><Relationship Id="rId3" Type="http://schemas.openxmlformats.org/officeDocument/2006/relationships/hyperlink" Target="https://en.wikipedia.org/wiki/Cabinet_Office" TargetMode="External"/><Relationship Id="rId2" Type="http://schemas.openxmlformats.org/officeDocument/2006/relationships/image" Target="../media/image178.png"/><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en.wikipedia.org/wiki/Cabinet_Office" TargetMode="External"/><Relationship Id="rId1" Type="http://schemas.openxmlformats.org/officeDocument/2006/relationships/slideLayout" Target="../slideLayouts/slideLayout19.xml"/><Relationship Id="rId4" Type="http://schemas.openxmlformats.org/officeDocument/2006/relationships/image" Target="../media/image180.png"/></Relationships>
</file>

<file path=ppt/slides/_rels/slide10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9.xml"/><Relationship Id="rId4" Type="http://schemas.openxmlformats.org/officeDocument/2006/relationships/image" Target="../media/image18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1.xml"/><Relationship Id="rId4" Type="http://schemas.openxmlformats.org/officeDocument/2006/relationships/hyperlink" Target="https://dzone.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dLn5H69lS0w?t=310"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9.xml"/><Relationship Id="rId4" Type="http://schemas.openxmlformats.org/officeDocument/2006/relationships/image" Target="../media/image18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dzone.com/" TargetMode="Externa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19.xml"/><Relationship Id="rId4" Type="http://schemas.openxmlformats.org/officeDocument/2006/relationships/image" Target="../media/image190.tiff"/></Relationships>
</file>

<file path=ppt/slides/_rels/slide11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youtu.be/qqU-VjqjczE" TargetMode="External"/><Relationship Id="rId1" Type="http://schemas.openxmlformats.org/officeDocument/2006/relationships/slideLayout" Target="../slideLayouts/slideLayout19.xml"/><Relationship Id="rId5" Type="http://schemas.openxmlformats.org/officeDocument/2006/relationships/image" Target="../media/image194.png"/><Relationship Id="rId4" Type="http://schemas.openxmlformats.org/officeDocument/2006/relationships/hyperlink" Target="https://youtu.be/oZrZlx2fmc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2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200.png"/><Relationship Id="rId2" Type="http://schemas.openxmlformats.org/officeDocument/2006/relationships/notesSlide" Target="../notesSlides/notesSlide78.xml"/><Relationship Id="rId16" Type="http://schemas.openxmlformats.org/officeDocument/2006/relationships/image" Target="../media/image202.png"/><Relationship Id="rId1" Type="http://schemas.openxmlformats.org/officeDocument/2006/relationships/slideLayout" Target="../slideLayouts/slideLayout19.xml"/><Relationship Id="rId6" Type="http://schemas.openxmlformats.org/officeDocument/2006/relationships/image" Target="../media/image197.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199.png"/><Relationship Id="rId4" Type="http://schemas.openxmlformats.org/officeDocument/2006/relationships/image" Target="../media/image196.png"/><Relationship Id="rId9" Type="http://schemas.openxmlformats.org/officeDocument/2006/relationships/hyperlink" Target="https://devops.uth.gr/dev/the-city-model-for-digital-twins/" TargetMode="External"/><Relationship Id="rId14" Type="http://schemas.openxmlformats.org/officeDocument/2006/relationships/image" Target="../media/image201.png"/></Relationships>
</file>

<file path=ppt/slides/_rels/slide123.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79.xml"/><Relationship Id="rId1" Type="http://schemas.openxmlformats.org/officeDocument/2006/relationships/slideLayout" Target="../slideLayouts/slideLayout19.xml"/><Relationship Id="rId4" Type="http://schemas.openxmlformats.org/officeDocument/2006/relationships/image" Target="../media/image203.png"/></Relationships>
</file>

<file path=ppt/slides/_rels/slide124.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207.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206.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diagramColors" Target="../diagrams/colors11.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11.xml"/><Relationship Id="rId10" Type="http://schemas.openxmlformats.org/officeDocument/2006/relationships/image" Target="../media/image205.png"/><Relationship Id="rId4" Type="http://schemas.openxmlformats.org/officeDocument/2006/relationships/diagramLayout" Target="../diagrams/layout11.xml"/><Relationship Id="rId9" Type="http://schemas.openxmlformats.org/officeDocument/2006/relationships/image" Target="../media/image204.png"/></Relationships>
</file>

<file path=ppt/slides/_rels/slide125.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209.png"/><Relationship Id="rId4" Type="http://schemas.openxmlformats.org/officeDocument/2006/relationships/image" Target="../media/image208.jpeg"/></Relationships>
</file>

<file path=ppt/slides/_rels/slide126.xml.rels><?xml version="1.0" encoding="UTF-8" standalone="yes"?>
<Relationships xmlns="http://schemas.openxmlformats.org/package/2006/relationships"><Relationship Id="rId3" Type="http://schemas.openxmlformats.org/officeDocument/2006/relationships/hyperlink" Target="https://youtu.be/W2Z7fbCLSTw?t=15"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2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28.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10" Type="http://schemas.openxmlformats.org/officeDocument/2006/relationships/image" Target="../media/image216.png"/><Relationship Id="rId4" Type="http://schemas.openxmlformats.org/officeDocument/2006/relationships/image" Target="../media/image219.png"/><Relationship Id="rId9" Type="http://schemas.openxmlformats.org/officeDocument/2006/relationships/image" Target="../media/image22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en.wikipedia.org/wiki/Henri_Poincar%C3%A9" TargetMode="External"/></Relationships>
</file>

<file path=ppt/slides/_rels/slide130.xml.rels><?xml version="1.0" encoding="UTF-8" standalone="yes"?>
<Relationships xmlns="http://schemas.openxmlformats.org/package/2006/relationships"><Relationship Id="rId3" Type="http://schemas.openxmlformats.org/officeDocument/2006/relationships/hyperlink" Target="https://www.safetolearn.com/start-a-lets-talk-round-table-discussion.html"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225.jpe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8" Type="http://schemas.openxmlformats.org/officeDocument/2006/relationships/image" Target="../media/image229.jpeg"/><Relationship Id="rId3" Type="http://schemas.openxmlformats.org/officeDocument/2006/relationships/hyperlink" Target="https://youtu.be/n8m7lFQ3njk" TargetMode="External"/><Relationship Id="rId7" Type="http://schemas.openxmlformats.org/officeDocument/2006/relationships/image" Target="../media/image228.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hyperlink" Target="https://youtu.be/n8m7lFQ3njk?t=1527" TargetMode="External"/><Relationship Id="rId5" Type="http://schemas.openxmlformats.org/officeDocument/2006/relationships/image" Target="../media/image227.png"/><Relationship Id="rId4" Type="http://schemas.openxmlformats.org/officeDocument/2006/relationships/hyperlink" Target="https://youtu.be/n8m7lFQ3njk?t=2376" TargetMode="External"/></Relationships>
</file>

<file path=ppt/slides/_rels/slide135.xml.rels><?xml version="1.0" encoding="UTF-8" standalone="yes"?>
<Relationships xmlns="http://schemas.openxmlformats.org/package/2006/relationships"><Relationship Id="rId8" Type="http://schemas.openxmlformats.org/officeDocument/2006/relationships/hyperlink" Target="https://doi.org/10.1145%2F1968.1972" TargetMode="External"/><Relationship Id="rId3" Type="http://schemas.openxmlformats.org/officeDocument/2006/relationships/hyperlink" Target="https://en.wikipedia.org/wiki/Leslie_Valiant" TargetMode="External"/><Relationship Id="rId7" Type="http://schemas.openxmlformats.org/officeDocument/2006/relationships/hyperlink" Target="https://en.wikipedia.org/wiki/Doi_(identifier)"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231.png"/><Relationship Id="rId5" Type="http://schemas.openxmlformats.org/officeDocument/2006/relationships/hyperlink" Target="https://en.wikipedia.org/wiki/Turing_Award" TargetMode="External"/><Relationship Id="rId4" Type="http://schemas.openxmlformats.org/officeDocument/2006/relationships/image" Target="../media/image230.jpeg"/><Relationship Id="rId9" Type="http://schemas.openxmlformats.org/officeDocument/2006/relationships/image" Target="../media/image232.jpe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234.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hyperlink" Target="https://youtu.be/3hspKYIn5ds?t=162" TargetMode="External"/><Relationship Id="rId5" Type="http://schemas.openxmlformats.org/officeDocument/2006/relationships/image" Target="../media/image233.png"/><Relationship Id="rId4" Type="http://schemas.openxmlformats.org/officeDocument/2006/relationships/hyperlink" Target="https://youtu.be/3hspKYIn5ds?t=29"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hysicist" TargetMode="External"/><Relationship Id="rId7"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hyperlink" Target="http://www.dartmouth.edu/~matc/MathDrama/reading/Wigner.html" TargetMode="External"/><Relationship Id="rId5" Type="http://schemas.openxmlformats.org/officeDocument/2006/relationships/hyperlink" Target="https://en.wikipedia.org/wiki/The_Unreasonable_Effectiveness_of_Mathematics_in_the_Natural_Sciences#cite_note-1" TargetMode="External"/><Relationship Id="rId4" Type="http://schemas.openxmlformats.org/officeDocument/2006/relationships/hyperlink" Target="https://en.wikipedia.org/wiki/Eugene_Wigner"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hyperlink" Target="https://youtu.be/RQW3zC5QaY4?t=91" TargetMode="External"/><Relationship Id="rId1" Type="http://schemas.openxmlformats.org/officeDocument/2006/relationships/slideLayout" Target="../slideLayouts/slideLayout3.xml"/><Relationship Id="rId5" Type="http://schemas.openxmlformats.org/officeDocument/2006/relationships/image" Target="../media/image237.png"/><Relationship Id="rId4" Type="http://schemas.openxmlformats.org/officeDocument/2006/relationships/hyperlink" Target="https://youtu.be/7Cgpfw4z8cw?t=53" TargetMode="External"/></Relationships>
</file>

<file path=ppt/slides/_rels/slide142.xml.rels><?xml version="1.0" encoding="UTF-8" standalone="yes"?>
<Relationships xmlns="http://schemas.openxmlformats.org/package/2006/relationships"><Relationship Id="rId8" Type="http://schemas.openxmlformats.org/officeDocument/2006/relationships/image" Target="../media/image240.jpeg"/><Relationship Id="rId13" Type="http://schemas.openxmlformats.org/officeDocument/2006/relationships/hyperlink" Target="https://www.google.com/url?sa=i&amp;url=https%3A%2F%2Fwww.bookdepository.com%2FAnalysis-Control-Boolean-Networks-Daizhan-Cheng%2F9781447126119&amp;psig=AOvVaw00fhTRnLD6yIhn4xTJrAf6&amp;ust=1603985154620000&amp;source=images&amp;cd=vfe&amp;ved=0CAIQjRxqFwoTCJDXr73M1-wCFQAAAAAdAAAAABAD" TargetMode="External"/><Relationship Id="rId18" Type="http://schemas.openxmlformats.org/officeDocument/2006/relationships/image" Target="../media/image246.jpeg"/><Relationship Id="rId26" Type="http://schemas.openxmlformats.org/officeDocument/2006/relationships/image" Target="../media/image251.jpeg"/><Relationship Id="rId3" Type="http://schemas.openxmlformats.org/officeDocument/2006/relationships/hyperlink" Target="https://en.wikipedia.org/wiki/Yang_Chen-Ning" TargetMode="External"/><Relationship Id="rId21" Type="http://schemas.openxmlformats.org/officeDocument/2006/relationships/image" Target="../media/image248.jpeg"/><Relationship Id="rId7" Type="http://schemas.openxmlformats.org/officeDocument/2006/relationships/hyperlink" Target="https://www.slideshare.net/fanf42/in-memoriam-vladimir-voevodsky" TargetMode="External"/><Relationship Id="rId12" Type="http://schemas.openxmlformats.org/officeDocument/2006/relationships/image" Target="../media/image243.png"/><Relationship Id="rId17" Type="http://schemas.openxmlformats.org/officeDocument/2006/relationships/hyperlink" Target="https://en.wikipedia.org/wiki/File:Leslie_Lamport.jpg" TargetMode="External"/><Relationship Id="rId25" Type="http://schemas.openxmlformats.org/officeDocument/2006/relationships/image" Target="../media/image250.jpeg"/><Relationship Id="rId2" Type="http://schemas.openxmlformats.org/officeDocument/2006/relationships/notesSlide" Target="../notesSlides/notesSlide93.xml"/><Relationship Id="rId16" Type="http://schemas.openxmlformats.org/officeDocument/2006/relationships/image" Target="../media/image245.png"/><Relationship Id="rId20" Type="http://schemas.openxmlformats.org/officeDocument/2006/relationships/hyperlink" Target="https://en.wikipedia.org/wiki/Luca_Pacioli" TargetMode="External"/><Relationship Id="rId29"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239.jpeg"/><Relationship Id="rId11" Type="http://schemas.openxmlformats.org/officeDocument/2006/relationships/hyperlink" Target="https://youtu.be/1_MpQG2xXVo?t=1603" TargetMode="External"/><Relationship Id="rId24" Type="http://schemas.openxmlformats.org/officeDocument/2006/relationships/hyperlink" Target="https://en.wikipedia.org/wiki/Saunders_Mac_Lane" TargetMode="External"/><Relationship Id="rId5" Type="http://schemas.openxmlformats.org/officeDocument/2006/relationships/hyperlink" Target="https://alchetron.com/Per-Martin-L%C3%B6f" TargetMode="External"/><Relationship Id="rId15" Type="http://schemas.openxmlformats.org/officeDocument/2006/relationships/hyperlink" Target="https://ieeexplore.ieee.org/stamp/stamp.jsp?arnumber=6595117" TargetMode="External"/><Relationship Id="rId23" Type="http://schemas.openxmlformats.org/officeDocument/2006/relationships/image" Target="../media/image249.png"/><Relationship Id="rId28" Type="http://schemas.openxmlformats.org/officeDocument/2006/relationships/hyperlink" Target="https://homotopytypetheory.org/book/" TargetMode="External"/><Relationship Id="rId10" Type="http://schemas.openxmlformats.org/officeDocument/2006/relationships/image" Target="../media/image242.jpeg"/><Relationship Id="rId19" Type="http://schemas.openxmlformats.org/officeDocument/2006/relationships/image" Target="../media/image247.jpeg"/><Relationship Id="rId4" Type="http://schemas.openxmlformats.org/officeDocument/2006/relationships/image" Target="../media/image238.jpeg"/><Relationship Id="rId9" Type="http://schemas.openxmlformats.org/officeDocument/2006/relationships/image" Target="../media/image241.jpeg"/><Relationship Id="rId14" Type="http://schemas.openxmlformats.org/officeDocument/2006/relationships/image" Target="../media/image244.jpeg"/><Relationship Id="rId22" Type="http://schemas.openxmlformats.org/officeDocument/2006/relationships/hyperlink" Target="https://en.wikipedia.org/wiki/Balance_sheet" TargetMode="External"/><Relationship Id="rId27" Type="http://schemas.openxmlformats.org/officeDocument/2006/relationships/image" Target="../media/image252.jpe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255.tiff"/><Relationship Id="rId4" Type="http://schemas.openxmlformats.org/officeDocument/2006/relationships/hyperlink" Target="http://vectorstock.com/19590847" TargetMode="Externa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3.xml"/><Relationship Id="rId4" Type="http://schemas.openxmlformats.org/officeDocument/2006/relationships/image" Target="../media/image258.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3" Type="http://schemas.openxmlformats.org/officeDocument/2006/relationships/hyperlink" Target="https://www.google.com/url?sa=i&amp;url=https%3A%2F%2Fwww.qilotech.com%2Fblog%2Fokr-for-executing-your-ceos-priorities%2F&amp;psig=AOvVaw08aVXNP7uzRCL8BvLccdtb&amp;ust=1600128161193000&amp;source=images&amp;cd=vfe&amp;ved=2ahUKEwj2gLWGrOfrAhXUHysKHbM0A4MQjRx6BAgAEAc" TargetMode="External"/><Relationship Id="rId7" Type="http://schemas.microsoft.com/office/2007/relationships/hdphoto" Target="../media/hdphoto6.wdp"/><Relationship Id="rId2" Type="http://schemas.openxmlformats.org/officeDocument/2006/relationships/notesSlide" Target="../notesSlides/notesSlide98.xml"/><Relationship Id="rId1" Type="http://schemas.openxmlformats.org/officeDocument/2006/relationships/slideLayout" Target="../slideLayouts/slideLayout10.xml"/><Relationship Id="rId6" Type="http://schemas.openxmlformats.org/officeDocument/2006/relationships/image" Target="../media/image260.png"/><Relationship Id="rId5" Type="http://schemas.microsoft.com/office/2007/relationships/hdphoto" Target="../media/hdphoto5.wdp"/><Relationship Id="rId4" Type="http://schemas.openxmlformats.org/officeDocument/2006/relationships/image" Target="../media/image25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youtu.be/xgyMY9w7-ew?t=549" TargetMode="External"/><Relationship Id="rId5" Type="http://schemas.openxmlformats.org/officeDocument/2006/relationships/image" Target="../media/image22.png"/><Relationship Id="rId4" Type="http://schemas.openxmlformats.org/officeDocument/2006/relationships/hyperlink" Target="https://youtu.be/xgyMY9w7-ew?t=278"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jpe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image" Target="../media/image263.png"/><Relationship Id="rId1" Type="http://schemas.openxmlformats.org/officeDocument/2006/relationships/slideLayout" Target="../slideLayouts/slideLayout3.xml"/><Relationship Id="rId6" Type="http://schemas.openxmlformats.org/officeDocument/2006/relationships/image" Target="../media/image267.png"/><Relationship Id="rId5" Type="http://schemas.openxmlformats.org/officeDocument/2006/relationships/image" Target="../media/image266.tiff"/><Relationship Id="rId4" Type="http://schemas.openxmlformats.org/officeDocument/2006/relationships/image" Target="../media/image265.png"/></Relationships>
</file>

<file path=ppt/slides/_rels/slide15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3.xml"/><Relationship Id="rId4" Type="http://schemas.openxmlformats.org/officeDocument/2006/relationships/image" Target="../media/image271.png"/></Relationships>
</file>

<file path=ppt/slides/_rels/slide153.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273.jpeg"/><Relationship Id="rId4" Type="http://schemas.openxmlformats.org/officeDocument/2006/relationships/image" Target="../media/image272.tiff"/></Relationships>
</file>

<file path=ppt/slides/_rels/slide1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azquotes.com/quote/715427" TargetMode="External"/><Relationship Id="rId1" Type="http://schemas.openxmlformats.org/officeDocument/2006/relationships/slideLayout" Target="../slideLayouts/slideLayout10.xml"/><Relationship Id="rId4" Type="http://schemas.openxmlformats.org/officeDocument/2006/relationships/image" Target="../media/image274.png"/></Relationships>
</file>

<file path=ppt/slides/_rels/slide15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hyperlink" Target="https://youtu.be/SGKw56BJnXk" TargetMode="Externa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81.png"/><Relationship Id="rId2" Type="http://schemas.openxmlformats.org/officeDocument/2006/relationships/hyperlink" Target="https://youtu.be/V9ohtKameio" TargetMode="External"/><Relationship Id="rId1" Type="http://schemas.openxmlformats.org/officeDocument/2006/relationships/slideLayout" Target="../slideLayouts/slideLayout3.xml"/><Relationship Id="rId6" Type="http://schemas.openxmlformats.org/officeDocument/2006/relationships/image" Target="../media/image280.jpeg"/><Relationship Id="rId5" Type="http://schemas.openxmlformats.org/officeDocument/2006/relationships/image" Target="../media/image279.jpeg"/><Relationship Id="rId4" Type="http://schemas.openxmlformats.org/officeDocument/2006/relationships/hyperlink" Target="https://www.newyorker.com/tech/annals-of-technology/waiting-for-godel"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s://artanddesigninspiration.com/wp-content/uploads/2017/08/the-persistence-of-memory.jpg" TargetMode="External"/><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282.jpeg"/></Relationships>
</file>

<file path=ppt/slides/_rels/slide159.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hyperlink" Target="https://www.smithsonianmag.com/history/decoding-antikythera-mechanism-first-computer-180953979/" TargetMode="External"/><Relationship Id="rId7" Type="http://schemas.openxmlformats.org/officeDocument/2006/relationships/hyperlink" Target="https://youtu.be/UpLcnAIpVRA?t=214" TargetMode="External"/><Relationship Id="rId2" Type="http://schemas.openxmlformats.org/officeDocument/2006/relationships/image" Target="../media/image283.png"/><Relationship Id="rId1" Type="http://schemas.openxmlformats.org/officeDocument/2006/relationships/slideLayout" Target="../slideLayouts/slideLayout3.xml"/><Relationship Id="rId6" Type="http://schemas.openxmlformats.org/officeDocument/2006/relationships/image" Target="../media/image285.png"/><Relationship Id="rId5" Type="http://schemas.openxmlformats.org/officeDocument/2006/relationships/hyperlink" Target="https://www.vox.com/science-and-health/2017/5/17/15646450/antikythera-mechanism-greek-computer-astronomy-google-doodle" TargetMode="External"/><Relationship Id="rId4" Type="http://schemas.openxmlformats.org/officeDocument/2006/relationships/image" Target="../media/image28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8.png"/><Relationship Id="rId7" Type="http://schemas.openxmlformats.org/officeDocument/2006/relationships/hyperlink" Target="https://youtu.be/VTFaWOPspEo" TargetMode="External"/><Relationship Id="rId2" Type="http://schemas.openxmlformats.org/officeDocument/2006/relationships/hyperlink" Target="https://www.youtube.com/watch?v=T11ZxcVoIjk" TargetMode="External"/><Relationship Id="rId1" Type="http://schemas.openxmlformats.org/officeDocument/2006/relationships/slideLayout" Target="../slideLayouts/slideLayout3.xml"/><Relationship Id="rId6" Type="http://schemas.openxmlformats.org/officeDocument/2006/relationships/image" Target="../media/image290.png"/><Relationship Id="rId11" Type="http://schemas.openxmlformats.org/officeDocument/2006/relationships/hyperlink" Target="https://en.wikipedia.org/wiki/George_Hotz" TargetMode="External"/><Relationship Id="rId5" Type="http://schemas.openxmlformats.org/officeDocument/2006/relationships/image" Target="../media/image289.png"/><Relationship Id="rId10" Type="http://schemas.openxmlformats.org/officeDocument/2006/relationships/image" Target="../media/image292.png"/><Relationship Id="rId4" Type="http://schemas.openxmlformats.org/officeDocument/2006/relationships/hyperlink" Target="https://www.youtube.com/results?search_query=Live+CEOing" TargetMode="External"/><Relationship Id="rId9" Type="http://schemas.openxmlformats.org/officeDocument/2006/relationships/hyperlink" Target="https://youtu.be/hnQBlUvejWc?t=1889" TargetMode="External"/></Relationships>
</file>

<file path=ppt/slides/_rels/slide16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13.xml"/><Relationship Id="rId3" Type="http://schemas.openxmlformats.org/officeDocument/2006/relationships/diagramLayout" Target="../diagrams/layout12.xml"/><Relationship Id="rId7" Type="http://schemas.openxmlformats.org/officeDocument/2006/relationships/image" Target="../media/image152.png"/><Relationship Id="rId12" Type="http://schemas.openxmlformats.org/officeDocument/2006/relationships/diagramQuickStyle" Target="../diagrams/quickStyle13.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11" Type="http://schemas.openxmlformats.org/officeDocument/2006/relationships/diagramLayout" Target="../diagrams/layout13.xml"/><Relationship Id="rId5" Type="http://schemas.openxmlformats.org/officeDocument/2006/relationships/diagramColors" Target="../diagrams/colors12.xml"/><Relationship Id="rId10" Type="http://schemas.openxmlformats.org/officeDocument/2006/relationships/diagramData" Target="../diagrams/data13.xml"/><Relationship Id="rId4" Type="http://schemas.openxmlformats.org/officeDocument/2006/relationships/diagramQuickStyle" Target="../diagrams/quickStyle12.xml"/><Relationship Id="rId9" Type="http://schemas.openxmlformats.org/officeDocument/2006/relationships/image" Target="../media/image293.png"/><Relationship Id="rId14" Type="http://schemas.microsoft.com/office/2007/relationships/diagramDrawing" Target="../diagrams/drawing13.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294.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295.png"/></Relationships>
</file>

<file path=ppt/slides/_rels/slide167.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16.xml"/><Relationship Id="rId18" Type="http://schemas.openxmlformats.org/officeDocument/2006/relationships/diagramLayout" Target="../diagrams/layout17.xml"/><Relationship Id="rId26" Type="http://schemas.openxmlformats.org/officeDocument/2006/relationships/image" Target="../media/image301.png"/><Relationship Id="rId3" Type="http://schemas.openxmlformats.org/officeDocument/2006/relationships/diagramLayout" Target="../diagrams/layout15.xml"/><Relationship Id="rId21" Type="http://schemas.microsoft.com/office/2007/relationships/diagramDrawing" Target="../diagrams/drawing17.xml"/><Relationship Id="rId7" Type="http://schemas.openxmlformats.org/officeDocument/2006/relationships/image" Target="../media/image296.png"/><Relationship Id="rId12" Type="http://schemas.openxmlformats.org/officeDocument/2006/relationships/diagramQuickStyle" Target="../diagrams/quickStyle16.xml"/><Relationship Id="rId17" Type="http://schemas.openxmlformats.org/officeDocument/2006/relationships/diagramData" Target="../diagrams/data17.xml"/><Relationship Id="rId25" Type="http://schemas.openxmlformats.org/officeDocument/2006/relationships/image" Target="../media/image300.jpeg"/><Relationship Id="rId2" Type="http://schemas.openxmlformats.org/officeDocument/2006/relationships/diagramData" Target="../diagrams/data15.xml"/><Relationship Id="rId16" Type="http://schemas.openxmlformats.org/officeDocument/2006/relationships/image" Target="../media/image298.png"/><Relationship Id="rId20" Type="http://schemas.openxmlformats.org/officeDocument/2006/relationships/diagramColors" Target="../diagrams/colors17.xml"/><Relationship Id="rId29" Type="http://schemas.openxmlformats.org/officeDocument/2006/relationships/diagramQuickStyle" Target="../diagrams/quickStyle18.xml"/><Relationship Id="rId1" Type="http://schemas.openxmlformats.org/officeDocument/2006/relationships/slideLayout" Target="../slideLayouts/slideLayout3.xml"/><Relationship Id="rId6" Type="http://schemas.microsoft.com/office/2007/relationships/diagramDrawing" Target="../diagrams/drawing15.xml"/><Relationship Id="rId11" Type="http://schemas.openxmlformats.org/officeDocument/2006/relationships/diagramLayout" Target="../diagrams/layout16.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15.xml"/><Relationship Id="rId15" Type="http://schemas.openxmlformats.org/officeDocument/2006/relationships/image" Target="../media/image297.png"/><Relationship Id="rId23" Type="http://schemas.openxmlformats.org/officeDocument/2006/relationships/image" Target="../media/image299.png"/><Relationship Id="rId28" Type="http://schemas.openxmlformats.org/officeDocument/2006/relationships/diagramLayout" Target="../diagrams/layout18.xml"/><Relationship Id="rId10" Type="http://schemas.openxmlformats.org/officeDocument/2006/relationships/diagramData" Target="../diagrams/data16.xml"/><Relationship Id="rId19" Type="http://schemas.openxmlformats.org/officeDocument/2006/relationships/diagramQuickStyle" Target="../diagrams/quickStyle17.xml"/><Relationship Id="rId31" Type="http://schemas.microsoft.com/office/2007/relationships/diagramDrawing" Target="../diagrams/drawing18.xml"/><Relationship Id="rId4" Type="http://schemas.openxmlformats.org/officeDocument/2006/relationships/diagramQuickStyle" Target="../diagrams/quickStyle15.xml"/><Relationship Id="rId9" Type="http://schemas.openxmlformats.org/officeDocument/2006/relationships/image" Target="../media/image15.jpeg"/><Relationship Id="rId14" Type="http://schemas.microsoft.com/office/2007/relationships/diagramDrawing" Target="../diagrams/drawing16.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18.xml"/><Relationship Id="rId30" Type="http://schemas.openxmlformats.org/officeDocument/2006/relationships/diagramColors" Target="../diagrams/colors18.xml"/></Relationships>
</file>

<file path=ppt/slides/_rels/slide16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305.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3.xml"/><Relationship Id="rId6" Type="http://schemas.openxmlformats.org/officeDocument/2006/relationships/hyperlink" Target="https://wip.mitpress.mit.edu/new-economy" TargetMode="External"/><Relationship Id="rId5" Type="http://schemas.openxmlformats.org/officeDocument/2006/relationships/image" Target="../media/image304.jpeg"/><Relationship Id="rId4" Type="http://schemas.openxmlformats.org/officeDocument/2006/relationships/hyperlink" Target="https://medium.com/mit-initiative-on-the-digital-economy/creating-a-social-contract-for-the-digital-world-ad01f3785898"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10.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en.wikipedia.org/wiki/Dana_Scott" TargetMode="External"/><Relationship Id="rId11" Type="http://schemas.openxmlformats.org/officeDocument/2006/relationships/image" Target="../media/image28.png"/><Relationship Id="rId5" Type="http://schemas.openxmlformats.org/officeDocument/2006/relationships/image" Target="../media/image24.jpeg"/><Relationship Id="rId10" Type="http://schemas.openxmlformats.org/officeDocument/2006/relationships/slide" Target="slide151.xml"/><Relationship Id="rId4" Type="http://schemas.openxmlformats.org/officeDocument/2006/relationships/hyperlink" Target="https://www.britannica.com/biography/Dana-Scott" TargetMode="External"/><Relationship Id="rId9" Type="http://schemas.openxmlformats.org/officeDocument/2006/relationships/image" Target="../media/image27.png"/></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7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diagramLayout" Target="../diagrams/layout20.xml"/><Relationship Id="rId7" Type="http://schemas.openxmlformats.org/officeDocument/2006/relationships/image" Target="../media/image157.png"/><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72.xml.rels><?xml version="1.0" encoding="UTF-8" standalone="yes"?>
<Relationships xmlns="http://schemas.openxmlformats.org/package/2006/relationships"><Relationship Id="rId3" Type="http://schemas.openxmlformats.org/officeDocument/2006/relationships/hyperlink" Target="https://medium.com/starts-with-a-bang/ask-ethan-is-spacetime-really-a-fabric-6d775875deef" TargetMode="External"/><Relationship Id="rId2" Type="http://schemas.openxmlformats.org/officeDocument/2006/relationships/notesSlide" Target="../notesSlides/notesSlide102.xml"/><Relationship Id="rId1" Type="http://schemas.openxmlformats.org/officeDocument/2006/relationships/slideLayout" Target="../slideLayouts/slideLayout7.xml"/><Relationship Id="rId6" Type="http://schemas.openxmlformats.org/officeDocument/2006/relationships/image" Target="../media/image307.png"/><Relationship Id="rId5" Type="http://schemas.openxmlformats.org/officeDocument/2006/relationships/hyperlink" Target="https://www.youtube.com/watch?v=lVsel2XOjrE" TargetMode="External"/><Relationship Id="rId4" Type="http://schemas.openxmlformats.org/officeDocument/2006/relationships/image" Target="../media/image306.tiff"/></Relationships>
</file>

<file path=ppt/slides/_rels/slide173.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hyperlink" Target="https://en.wikipedia.org/wiki/Natural_units" TargetMode="External"/><Relationship Id="rId7" Type="http://schemas.openxmlformats.org/officeDocument/2006/relationships/image" Target="../media/image309.png"/><Relationship Id="rId2" Type="http://schemas.openxmlformats.org/officeDocument/2006/relationships/notesSlide" Target="../notesSlides/notesSlide103.xml"/><Relationship Id="rId1" Type="http://schemas.openxmlformats.org/officeDocument/2006/relationships/slideLayout" Target="../slideLayouts/slideLayout3.xml"/><Relationship Id="rId6" Type="http://schemas.openxmlformats.org/officeDocument/2006/relationships/hyperlink" Target="http://toyhouse.wiki:81/" TargetMode="External"/><Relationship Id="rId5" Type="http://schemas.openxmlformats.org/officeDocument/2006/relationships/image" Target="../media/image308.png"/><Relationship Id="rId4" Type="http://schemas.openxmlformats.org/officeDocument/2006/relationships/hyperlink" Target="https://en.wikipedia.org/wiki/MediaWiki"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s://www.azquotes.com/quote/496937" TargetMode="External"/><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311.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www.sciencedirect.com/science/article/pii/S2001037018300400" TargetMode="External"/><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309.png"/><Relationship Id="rId5" Type="http://schemas.openxmlformats.org/officeDocument/2006/relationships/hyperlink" Target="http://toyhouse.wiki:81/" TargetMode="External"/><Relationship Id="rId4" Type="http://schemas.openxmlformats.org/officeDocument/2006/relationships/image" Target="../media/image312.jpeg"/></Relationships>
</file>

<file path=ppt/slides/_rels/slide17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hyperlink" Target="https://en.wikipedia.org/wiki/Henri_Poincar%C3%A9" TargetMode="External"/><Relationship Id="rId4" Type="http://schemas.openxmlformats.org/officeDocument/2006/relationships/image" Target="../media/image314.png"/></Relationships>
</file>

<file path=ppt/slides/_rels/slide179.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317.png"/><Relationship Id="rId4" Type="http://schemas.openxmlformats.org/officeDocument/2006/relationships/hyperlink" Target="http://dspace.library.uu.nl/bitstream/1874/272507/2/nawinterviewP.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57.png"/></Relationships>
</file>

<file path=ppt/slides/_rels/slide181.xml.rels><?xml version="1.0" encoding="UTF-8" standalone="yes"?>
<Relationships xmlns="http://schemas.openxmlformats.org/package/2006/relationships"><Relationship Id="rId3" Type="http://schemas.openxmlformats.org/officeDocument/2006/relationships/hyperlink" Target="http://toyhouse.wiki:81/images/7/7a/%E6%95%B0%E5%AD%97%E5%87%BA%E7%89%88%E5%B7%A5%E4%BD%9C%E6%B5%81.pdf" TargetMode="External"/><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320.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319.png"/></Relationships>
</file>

<file path=ppt/slides/_rels/slide1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3.xml"/><Relationship Id="rId5" Type="http://schemas.openxmlformats.org/officeDocument/2006/relationships/image" Target="../media/image324.png"/><Relationship Id="rId4" Type="http://schemas.openxmlformats.org/officeDocument/2006/relationships/hyperlink" Target="https://idk.dev/building-a-modern-ci-cd-pipeline-in-the-serverless-era-with-gitops/" TargetMode="External"/></Relationships>
</file>

<file path=ppt/slides/_rels/slide185.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66.tiff"/><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8" Type="http://schemas.openxmlformats.org/officeDocument/2006/relationships/hyperlink" Target="https://en.wikipedia.org/wiki/Physics" TargetMode="External"/><Relationship Id="rId3" Type="http://schemas.openxmlformats.org/officeDocument/2006/relationships/image" Target="../media/image326.png"/><Relationship Id="rId7" Type="http://schemas.openxmlformats.org/officeDocument/2006/relationships/image" Target="../media/image327.png"/><Relationship Id="rId12" Type="http://schemas.openxmlformats.org/officeDocument/2006/relationships/image" Target="../media/image330.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hyperlink" Target="https://en.wikipedia.org/wiki/Biology" TargetMode="External"/><Relationship Id="rId11" Type="http://schemas.openxmlformats.org/officeDocument/2006/relationships/image" Target="../media/image329.jpeg"/><Relationship Id="rId5" Type="http://schemas.openxmlformats.org/officeDocument/2006/relationships/image" Target="../media/image309.png"/><Relationship Id="rId10" Type="http://schemas.openxmlformats.org/officeDocument/2006/relationships/hyperlink" Target="https://en.wikipedia.org/wiki/Mathematics" TargetMode="External"/><Relationship Id="rId4" Type="http://schemas.openxmlformats.org/officeDocument/2006/relationships/hyperlink" Target="http://toyhouse.wiki:81/" TargetMode="External"/><Relationship Id="rId9" Type="http://schemas.openxmlformats.org/officeDocument/2006/relationships/image" Target="../media/image328.png"/></Relationships>
</file>

<file path=ppt/slides/_rels/slide18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hyperlink" Target="https://math.ucr.edu/home/baez/rosetta.pdf" TargetMode="Externa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hyperlink" Target="https://en.wikipedia.org/wiki/Natural_unit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8" Type="http://schemas.openxmlformats.org/officeDocument/2006/relationships/hyperlink" Target="http://ctpweb.lns.mit.edu/physics_today/phystoday/Abs_limits388.pdf" TargetMode="External"/><Relationship Id="rId3" Type="http://schemas.openxmlformats.org/officeDocument/2006/relationships/image" Target="../media/image333.png"/><Relationship Id="rId7" Type="http://schemas.openxmlformats.org/officeDocument/2006/relationships/hyperlink" Target="https://www.fnal.gov/pub/today/archive/archive_2013/today13-11-01_NutshellReadMore.html" TargetMode="External"/><Relationship Id="rId2" Type="http://schemas.openxmlformats.org/officeDocument/2006/relationships/hyperlink" Target="https://youtu.be/rzB2R_qiC28?t=195" TargetMode="External"/><Relationship Id="rId1" Type="http://schemas.openxmlformats.org/officeDocument/2006/relationships/slideLayout" Target="../slideLayouts/slideLayout3.xml"/><Relationship Id="rId6" Type="http://schemas.openxmlformats.org/officeDocument/2006/relationships/hyperlink" Target="http://backreaction.blogspot.com/2007/07/planck-scale.html" TargetMode="External"/><Relationship Id="rId11" Type="http://schemas.openxmlformats.org/officeDocument/2006/relationships/hyperlink" Target="https://www.preposterousuniverse.com/blog/2010/02/22/energy-is-not-conserved/" TargetMode="External"/><Relationship Id="rId5" Type="http://schemas.openxmlformats.org/officeDocument/2006/relationships/image" Target="../media/image334.png"/><Relationship Id="rId10" Type="http://schemas.openxmlformats.org/officeDocument/2006/relationships/hyperlink" Target="https://math.ucr.edu/home/baez/physics/Relativity/GR/energy_gr.html" TargetMode="External"/><Relationship Id="rId4" Type="http://schemas.openxmlformats.org/officeDocument/2006/relationships/hyperlink" Target="https://youtu.be/nyPdIBnWOCM?t=48" TargetMode="External"/><Relationship Id="rId9" Type="http://schemas.openxmlformats.org/officeDocument/2006/relationships/hyperlink" Target="http://ctpweb.lns.mit.edu/physics_today/phystoday/Alden-Repsonse323.pdf" TargetMode="External"/></Relationships>
</file>

<file path=ppt/slides/_rels/slide191.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hyperlink" Target="https://studylib.net/doc/10254388/cell-structure-and-functions" TargetMode="External"/><Relationship Id="rId1" Type="http://schemas.openxmlformats.org/officeDocument/2006/relationships/slideLayout" Target="../slideLayouts/slideLayout3.xml"/><Relationship Id="rId5" Type="http://schemas.openxmlformats.org/officeDocument/2006/relationships/image" Target="../media/image336.png"/><Relationship Id="rId4" Type="http://schemas.openxmlformats.org/officeDocument/2006/relationships/hyperlink" Target="https://youtu.be/vyECnqM9LJM?t=212"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3.xml"/><Relationship Id="rId4" Type="http://schemas.openxmlformats.org/officeDocument/2006/relationships/image" Target="../media/image190.tiff"/></Relationships>
</file>

<file path=ppt/slides/_rels/slide193.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41.png"/><Relationship Id="rId2" Type="http://schemas.openxmlformats.org/officeDocument/2006/relationships/image" Target="../media/image337.png"/><Relationship Id="rId1" Type="http://schemas.openxmlformats.org/officeDocument/2006/relationships/slideLayout" Target="../slideLayouts/slideLayout3.xml"/><Relationship Id="rId6" Type="http://schemas.openxmlformats.org/officeDocument/2006/relationships/image" Target="../media/image340.png"/><Relationship Id="rId5" Type="http://schemas.openxmlformats.org/officeDocument/2006/relationships/hyperlink" Target="https://dzone.com/articles/learn-how-to-setup-a-cicd-pipeline-from-scratch" TargetMode="External"/><Relationship Id="rId4" Type="http://schemas.openxmlformats.org/officeDocument/2006/relationships/image" Target="../media/image339.png"/></Relationships>
</file>

<file path=ppt/slides/_rels/slide19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hyperlink" Target="https://goldbergbrainsymposia.org/" TargetMode="Externa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hyperlink" Target="https://www.visiblebody.com/learn/nervous/brain" TargetMode="External"/><Relationship Id="rId1" Type="http://schemas.openxmlformats.org/officeDocument/2006/relationships/slideLayout" Target="../slideLayouts/slideLayout3.xml"/><Relationship Id="rId6" Type="http://schemas.openxmlformats.org/officeDocument/2006/relationships/image" Target="../media/image345.jpeg"/><Relationship Id="rId5" Type="http://schemas.openxmlformats.org/officeDocument/2006/relationships/image" Target="../media/image344.jpeg"/><Relationship Id="rId4" Type="http://schemas.openxmlformats.org/officeDocument/2006/relationships/hyperlink" Target="https://www.google.com/url?sa=i&amp;url=https%3A%2F%2Fgeekireland.com%2Fwestworld-bicameral-mind-westworld-analysis%2F&amp;psig=AOvVaw0TTjGMCEMSjmY1IEw9mrtL&amp;ust=1600097773297000&amp;source=images&amp;cd=vfe&amp;ved=0CAIQjRxqFwoTCNjcz4S75usCFQAAAAAdAAAAABAD" TargetMode="External"/></Relationships>
</file>

<file path=ppt/slides/_rels/slide19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hyperlink" Target="https://youtu.be/qqU-VjqjczE" TargetMode="External"/><Relationship Id="rId1" Type="http://schemas.openxmlformats.org/officeDocument/2006/relationships/slideLayout" Target="../slideLayouts/slideLayout3.xml"/><Relationship Id="rId5" Type="http://schemas.openxmlformats.org/officeDocument/2006/relationships/image" Target="../media/image347.png"/><Relationship Id="rId4" Type="http://schemas.openxmlformats.org/officeDocument/2006/relationships/hyperlink" Target="https://youtu.be/oZrZlx2fmcM" TargetMode="External"/></Relationships>
</file>

<file path=ppt/slides/_rels/slide199.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69.png"/><Relationship Id="rId1" Type="http://schemas.openxmlformats.org/officeDocument/2006/relationships/slideLayout" Target="../slideLayouts/slideLayout3.xml"/><Relationship Id="rId5" Type="http://schemas.openxmlformats.org/officeDocument/2006/relationships/image" Target="../media/image171.jpeg"/><Relationship Id="rId4" Type="http://schemas.openxmlformats.org/officeDocument/2006/relationships/image" Target="../media/image17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jpeg"/><Relationship Id="rId4" Type="http://schemas.openxmlformats.org/officeDocument/2006/relationships/hyperlink" Target="https://www.google.com/url?sa=i&amp;url=https%3A%2F%2Foutlawbiblestudent.org%2Fjohn-11-does-this-bible-verse-prove-jesus-is-god%2F&amp;psig=AOvVaw1dC30GRriicm6fAznESY_9&amp;ust=1600738227900000&amp;source=images&amp;cd=vfe&amp;ved=2ahUKEwi66fHcjPnrAhWPgGMGHctoATUQjRx6BAgAEA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00.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8" Type="http://schemas.openxmlformats.org/officeDocument/2006/relationships/hyperlink" Target="https://www.paladion.net/devsecops" TargetMode="External"/><Relationship Id="rId3" Type="http://schemas.openxmlformats.org/officeDocument/2006/relationships/diagramLayout" Target="../diagrams/layout21.xml"/><Relationship Id="rId7" Type="http://schemas.openxmlformats.org/officeDocument/2006/relationships/image" Target="../media/image349.png"/><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 Id="rId9" Type="http://schemas.openxmlformats.org/officeDocument/2006/relationships/image" Target="../media/image144.png"/></Relationships>
</file>

<file path=ppt/slides/_rels/slide202.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50.png"/><Relationship Id="rId7" Type="http://schemas.openxmlformats.org/officeDocument/2006/relationships/hyperlink" Target="http://codev2.cc/" TargetMode="External"/><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3.xml"/><Relationship Id="rId6" Type="http://schemas.openxmlformats.org/officeDocument/2006/relationships/image" Target="../media/image303.png"/><Relationship Id="rId5" Type="http://schemas.openxmlformats.org/officeDocument/2006/relationships/hyperlink" Target="https://scribepublications.co.uk/books-authors/books/social-physics" TargetMode="External"/><Relationship Id="rId10" Type="http://schemas.openxmlformats.org/officeDocument/2006/relationships/image" Target="../media/image352.png"/><Relationship Id="rId4" Type="http://schemas.openxmlformats.org/officeDocument/2006/relationships/image" Target="../media/image152.png"/><Relationship Id="rId9" Type="http://schemas.openxmlformats.org/officeDocument/2006/relationships/hyperlink" Target="https://wip.mitpress.mit.edu/new-economy" TargetMode="External"/></Relationships>
</file>

<file path=ppt/slides/_rels/slide203.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tiff"/><Relationship Id="rId1" Type="http://schemas.openxmlformats.org/officeDocument/2006/relationships/slideLayout" Target="../slideLayouts/slideLayout10.xml"/></Relationships>
</file>

<file path=ppt/slides/_rels/slide204.xml.rels><?xml version="1.0" encoding="UTF-8" standalone="yes"?>
<Relationships xmlns="http://schemas.openxmlformats.org/package/2006/relationships"><Relationship Id="rId3" Type="http://schemas.openxmlformats.org/officeDocument/2006/relationships/image" Target="../media/image355.png"/><Relationship Id="rId7" Type="http://schemas.openxmlformats.org/officeDocument/2006/relationships/image" Target="../media/image357.png"/><Relationship Id="rId2" Type="http://schemas.openxmlformats.org/officeDocument/2006/relationships/hyperlink" Target="https://en.wikipedia.org/wiki/Wikipedia:Wikipedia_is_an_MMORPG" TargetMode="External"/><Relationship Id="rId1" Type="http://schemas.openxmlformats.org/officeDocument/2006/relationships/slideLayout" Target="../slideLayouts/slideLayout3.xml"/><Relationship Id="rId6" Type="http://schemas.openxmlformats.org/officeDocument/2006/relationships/hyperlink" Target="https://news.ycombinator.com/" TargetMode="External"/><Relationship Id="rId5" Type="http://schemas.openxmlformats.org/officeDocument/2006/relationships/image" Target="../media/image356.png"/><Relationship Id="rId4" Type="http://schemas.openxmlformats.org/officeDocument/2006/relationships/hyperlink" Target="https://en.wikipedia.org/wiki/Massively_multiplayer_online_role-playing_game"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png"/><Relationship Id="rId1" Type="http://schemas.openxmlformats.org/officeDocument/2006/relationships/slideLayout" Target="../slideLayouts/slideLayout3.xml"/><Relationship Id="rId5" Type="http://schemas.openxmlformats.org/officeDocument/2006/relationships/image" Target="../media/image324.png"/><Relationship Id="rId4" Type="http://schemas.openxmlformats.org/officeDocument/2006/relationships/hyperlink" Target="https://idk.dev/building-a-modern-ci-cd-pipeline-in-the-serverless-era-with-gitops/" TargetMode="External"/></Relationships>
</file>

<file path=ppt/slides/_rels/slide206.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hyperlink" Target="https://youtu.be/caSOTjr1z18?t=228" TargetMode="External"/><Relationship Id="rId1" Type="http://schemas.openxmlformats.org/officeDocument/2006/relationships/slideLayout" Target="../slideLayouts/slideLayout3.xml"/><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59.png"/></Relationships>
</file>

<file path=ppt/slides/_rels/slide207.xml.rels><?xml version="1.0" encoding="UTF-8" standalone="yes"?>
<Relationships xmlns="http://schemas.openxmlformats.org/package/2006/relationships"><Relationship Id="rId3" Type="http://schemas.openxmlformats.org/officeDocument/2006/relationships/image" Target="../media/image363.png"/><Relationship Id="rId7" Type="http://schemas.openxmlformats.org/officeDocument/2006/relationships/image" Target="../media/image367.tiff"/><Relationship Id="rId2" Type="http://schemas.openxmlformats.org/officeDocument/2006/relationships/image" Target="../media/image362.jpeg"/><Relationship Id="rId1" Type="http://schemas.openxmlformats.org/officeDocument/2006/relationships/slideLayout" Target="../slideLayouts/slideLayout3.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364.png"/></Relationships>
</file>

<file path=ppt/slides/_rels/slide20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3.xml"/><Relationship Id="rId6" Type="http://schemas.openxmlformats.org/officeDocument/2006/relationships/image" Target="../media/image371.png"/><Relationship Id="rId5" Type="http://schemas.openxmlformats.org/officeDocument/2006/relationships/image" Target="../media/image370.png"/><Relationship Id="rId4" Type="http://schemas.openxmlformats.org/officeDocument/2006/relationships/image" Target="../media/image133.png"/></Relationships>
</file>

<file path=ppt/slides/_rels/slide209.xml.rels><?xml version="1.0" encoding="UTF-8" standalone="yes"?>
<Relationships xmlns="http://schemas.openxmlformats.org/package/2006/relationships"><Relationship Id="rId8" Type="http://schemas.openxmlformats.org/officeDocument/2006/relationships/diagramQuickStyle" Target="../diagrams/quickStyle22.xml"/><Relationship Id="rId13" Type="http://schemas.openxmlformats.org/officeDocument/2006/relationships/diagramQuickStyle" Target="../diagrams/quickStyle23.xml"/><Relationship Id="rId3" Type="http://schemas.openxmlformats.org/officeDocument/2006/relationships/image" Target="../media/image372.jpeg"/><Relationship Id="rId7" Type="http://schemas.openxmlformats.org/officeDocument/2006/relationships/diagramLayout" Target="../diagrams/layout22.xml"/><Relationship Id="rId12" Type="http://schemas.openxmlformats.org/officeDocument/2006/relationships/diagramLayout" Target="../diagrams/layout23.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3.xml"/><Relationship Id="rId6" Type="http://schemas.openxmlformats.org/officeDocument/2006/relationships/diagramData" Target="../diagrams/data22.xml"/><Relationship Id="rId11" Type="http://schemas.openxmlformats.org/officeDocument/2006/relationships/diagramData" Target="../diagrams/data23.xml"/><Relationship Id="rId5" Type="http://schemas.microsoft.com/office/2007/relationships/hdphoto" Target="../media/hdphoto4.wdp"/><Relationship Id="rId15" Type="http://schemas.microsoft.com/office/2007/relationships/diagramDrawing" Target="../diagrams/drawing23.xml"/><Relationship Id="rId10" Type="http://schemas.microsoft.com/office/2007/relationships/diagramDrawing" Target="../diagrams/drawing22.xml"/><Relationship Id="rId4" Type="http://schemas.openxmlformats.org/officeDocument/2006/relationships/image" Target="../media/image157.png"/><Relationship Id="rId9" Type="http://schemas.openxmlformats.org/officeDocument/2006/relationships/diagramColors" Target="../diagrams/colors22.xml"/><Relationship Id="rId14" Type="http://schemas.openxmlformats.org/officeDocument/2006/relationships/diagramColors" Target="../diagrams/colors2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11.xml.rels><?xml version="1.0" encoding="UTF-8" standalone="yes"?>
<Relationships xmlns="http://schemas.openxmlformats.org/package/2006/relationships"><Relationship Id="rId8" Type="http://schemas.openxmlformats.org/officeDocument/2006/relationships/image" Target="../media/image375.png"/><Relationship Id="rId13" Type="http://schemas.openxmlformats.org/officeDocument/2006/relationships/image" Target="../media/image309.png"/><Relationship Id="rId3" Type="http://schemas.microsoft.com/office/2007/relationships/hdphoto" Target="../media/hdphoto4.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57.png"/><Relationship Id="rId1" Type="http://schemas.openxmlformats.org/officeDocument/2006/relationships/slideLayout" Target="../slideLayouts/slideLayout3.xml"/><Relationship Id="rId6" Type="http://schemas.openxmlformats.org/officeDocument/2006/relationships/image" Target="../media/image374.png"/><Relationship Id="rId11" Type="http://schemas.openxmlformats.org/officeDocument/2006/relationships/image" Target="../media/image377.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376.png"/><Relationship Id="rId4" Type="http://schemas.openxmlformats.org/officeDocument/2006/relationships/image" Target="../media/image373.png"/><Relationship Id="rId9" Type="http://schemas.openxmlformats.org/officeDocument/2006/relationships/hyperlink" Target="https://youtu.be/vyECnqM9LJM?t=212" TargetMode="External"/></Relationships>
</file>

<file path=ppt/slides/_rels/slide212.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309.png"/><Relationship Id="rId3" Type="http://schemas.microsoft.com/office/2007/relationships/hdphoto" Target="../media/hdphoto4.wdp"/><Relationship Id="rId7" Type="http://schemas.openxmlformats.org/officeDocument/2006/relationships/hyperlink" Target="https://studylib.net/doc/10254388/cell-structure-and-functions" TargetMode="External"/><Relationship Id="rId12" Type="http://schemas.openxmlformats.org/officeDocument/2006/relationships/hyperlink" Target="http://toyhouse.wiki:81/" TargetMode="External"/><Relationship Id="rId2" Type="http://schemas.openxmlformats.org/officeDocument/2006/relationships/image" Target="../media/image157.png"/><Relationship Id="rId1" Type="http://schemas.openxmlformats.org/officeDocument/2006/relationships/slideLayout" Target="../slideLayouts/slideLayout3.xml"/><Relationship Id="rId6" Type="http://schemas.openxmlformats.org/officeDocument/2006/relationships/image" Target="../media/image379.png"/><Relationship Id="rId11" Type="http://schemas.openxmlformats.org/officeDocument/2006/relationships/image" Target="../media/image381.tiff"/><Relationship Id="rId5" Type="http://schemas.openxmlformats.org/officeDocument/2006/relationships/hyperlink" Target="https://idk.dev/building-a-modern-ci-cd-pipeline-in-the-serverless-era-with-gitops/" TargetMode="External"/><Relationship Id="rId10" Type="http://schemas.openxmlformats.org/officeDocument/2006/relationships/image" Target="../media/image376.png"/><Relationship Id="rId4" Type="http://schemas.openxmlformats.org/officeDocument/2006/relationships/image" Target="../media/image378.png"/><Relationship Id="rId9" Type="http://schemas.openxmlformats.org/officeDocument/2006/relationships/hyperlink" Target="https://youtu.be/vyECnqM9LJM?t=212"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383.png"/></Relationships>
</file>

<file path=ppt/slides/_rels/slide216.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1.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33.gif"/><Relationship Id="rId4" Type="http://schemas.openxmlformats.org/officeDocument/2006/relationships/image" Target="../media/image30.gif"/><Relationship Id="rId9" Type="http://schemas.openxmlformats.org/officeDocument/2006/relationships/hyperlink" Target="http://info.cern.ch/hypertext/WWW/TheProject.html"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w3.org/People/Berners-Lee/" TargetMode="External"/><Relationship Id="rId13" Type="http://schemas.openxmlformats.org/officeDocument/2006/relationships/image" Target="../media/image39.png"/><Relationship Id="rId3" Type="http://schemas.openxmlformats.org/officeDocument/2006/relationships/hyperlink" Target="https://www.theatlantic.com/science/archive/2018/04/the-scientific-paper-is-obsolete/556676/" TargetMode="External"/><Relationship Id="rId7" Type="http://schemas.openxmlformats.org/officeDocument/2006/relationships/hyperlink" Target="https://en.wikipedia.org/wiki/NeXT" TargetMode="External"/><Relationship Id="rId12" Type="http://schemas.openxmlformats.org/officeDocument/2006/relationships/hyperlink" Target="https://www.wolframalpha.com/input/?i=The+five+most+notable+artwork+of+da+Vinci"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graysci.com/" TargetMode="External"/><Relationship Id="rId11" Type="http://schemas.openxmlformats.org/officeDocument/2006/relationships/image" Target="../media/image38.png"/><Relationship Id="rId5" Type="http://schemas.openxmlformats.org/officeDocument/2006/relationships/image" Target="../media/image36.jpeg"/><Relationship Id="rId10" Type="http://schemas.openxmlformats.org/officeDocument/2006/relationships/hyperlink" Target="http://worrydream.com/ScientificCommunicationAsSequentialArt/" TargetMode="External"/><Relationship Id="rId4" Type="http://schemas.openxmlformats.org/officeDocument/2006/relationships/image" Target="../media/image35.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hyperlink" Target="http://openai.com/" TargetMode="External"/><Relationship Id="rId7" Type="http://schemas.openxmlformats.org/officeDocument/2006/relationships/hyperlink" Target="https://youtu.be/kpiY_LemaTc?t=63"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hyperlink" Target="https://en.wikipedia.org/wiki/Sam_Altman" TargetMode="External"/><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hyperlink" Target="https://youtu.be/4ow0Qwhy1-c?t=2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cpm.baai.ac.cn/"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hyperlink" Target="https://git.openi.org.cn/PCL-Platform.Intelligence/PanGu-Alpha"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hyperlink" Target="https://jina.ai/"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https://plato.stanford.edu/entries/epistemology/#toc" TargetMode="External"/><Relationship Id="rId2" Type="http://schemas.openxmlformats.org/officeDocument/2006/relationships/hyperlink" Target="https://en.wikipedia.org/wiki/Ontology" TargetMode="External"/><Relationship Id="rId1" Type="http://schemas.openxmlformats.org/officeDocument/2006/relationships/slideLayout" Target="../slideLayouts/slideLayout3.xml"/><Relationship Id="rId4" Type="http://schemas.openxmlformats.org/officeDocument/2006/relationships/hyperlink" Target="https://en.wikipedia.org/wiki/Uniform_Resource_Identifie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hyperlink" Target="https://www.schoenherr.eu/publications/publication-detail/ricardian-contracts-a-smarter-way-to-do-smart-contrac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youtu.be/PB_9HIgSCWc?t=457"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hyperlink" Target="https://www.diffbot.com/products/natural-language/" TargetMode="Externa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flightradar24.com/" TargetMode="Externa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hyperlink" Target="https://www.marinetraffic.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diffbot.com/products/natural-language/" TargetMode="External"/><Relationship Id="rId7" Type="http://schemas.openxmlformats.org/officeDocument/2006/relationships/image" Target="../media/image60.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venturebeat.com/2018/08/30/diffbot-launches-ai-powered-knowledge-graph-of-1-trillion-people-places-and-things/"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hyperlink" Target="https://youtu.be/8CluknrLeys?t=225"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hyperlink" Target="https://youtu.be/d8-LO6FCna0?t=65"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hyperlink" Target="https://youtu.be/shEk8sz1oOw?t=110" TargetMode="Externa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hyperlink" Target="https://youtu.be/h7apO7q16V0?t=71" TargetMode="Externa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hyperlink" Target="https://www.mediawiki.org/wiki/MediaWiki" TargetMode="External"/><Relationship Id="rId7" Type="http://schemas.openxmlformats.org/officeDocument/2006/relationships/hyperlink" Target="https://www.semantic-mediawiki.org/wiki/Semantic_MediaWiki" TargetMode="External"/><Relationship Id="rId12" Type="http://schemas.openxmlformats.org/officeDocument/2006/relationships/hyperlink" Target="https://blog.javan.co.id/berkenalan-dengan-graph-database-neo4j-2f377d7ed7bb" TargetMode="External"/><Relationship Id="rId17" Type="http://schemas.openxmlformats.org/officeDocument/2006/relationships/image" Target="../media/image13.png"/><Relationship Id="rId2" Type="http://schemas.openxmlformats.org/officeDocument/2006/relationships/notesSlide" Target="../notesSlides/notesSlide4.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hyperlink" Target="https://github.com/git-lfs/git-lfs" TargetMode="External"/><Relationship Id="rId15" Type="http://schemas.openxmlformats.org/officeDocument/2006/relationships/image" Target="../media/image11.png"/><Relationship Id="rId10" Type="http://schemas.openxmlformats.org/officeDocument/2006/relationships/hyperlink" Target="https://go.neo4j.com/rs/710-RRC-335/images/Graph_Databases_for_Beginners.pdf" TargetMode="Externa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youtu.be/3VQ382QG-y4?t=3397" TargetMode="Externa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Qk0zUZW-U_M?t=346"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bOkqQadArfQ?t=134"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people.maths.ox.ac.uk/kimm/" TargetMode="Externa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hyperlink" Target="https://youtu.be/EOHYT5q5lhQ?t=183"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hyperlink" Target="https://youtu.be/ehHoOYqAT_U?t=89"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hyperlink" Target="https://youtu.be/MRwRNMgOGL0?t=449" TargetMode="Externa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hyperlink" Target="https://youtu.be/5ra-gxc17Fk?t=31"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www.springer.com/series/8349"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hyperlink" Target="https://ens.domains/"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HXNhEYqFo0o?t=248"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hyperlink" Target="https://youtu.be/WPSeyjX1-4s?t=2247" TargetMode="Externa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ht9QAfQpCnQ"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hyperlink" Target="https://youtu.be/Mv9NEXX1VHc" TargetMode="Externa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hyperlink" Target="https://youtu.be/60P7717-XOQ" TargetMode="External"/><Relationship Id="rId4" Type="http://schemas.openxmlformats.org/officeDocument/2006/relationships/hyperlink" Target="https://youtu.be/_8yVOC4ciXc"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hyperlink" Target="https://en.wikipedia.org/wiki/Vladimir_Voevodsky" TargetMode="External"/><Relationship Id="rId7"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www.quantamagazine.org/univalent-foundations-redefines-mathematics-20150519/" TargetMode="External"/><Relationship Id="rId11" Type="http://schemas.openxmlformats.org/officeDocument/2006/relationships/image" Target="../media/image94.png"/><Relationship Id="rId5" Type="http://schemas.openxmlformats.org/officeDocument/2006/relationships/image" Target="../media/image90.png"/><Relationship Id="rId10" Type="http://schemas.openxmlformats.org/officeDocument/2006/relationships/image" Target="../media/image93.png"/><Relationship Id="rId4" Type="http://schemas.openxmlformats.org/officeDocument/2006/relationships/hyperlink" Target="https://homotopytypetheory.org/book/" TargetMode="External"/><Relationship Id="rId9" Type="http://schemas.openxmlformats.org/officeDocument/2006/relationships/hyperlink" Target="https://github.com/UniMath/UniMath"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youtu.be/XxFGokyYo6g"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hyperlink" Target="https://scholar.google.com/citations?user=H5vP5RMAAAAJ&amp;hl=en" TargetMode="Externa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www.cs.cmu.edu/~rwh/"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96.png"/><Relationship Id="rId4" Type="http://schemas.openxmlformats.org/officeDocument/2006/relationships/hyperlink" Target="https://youtu.be/LE0SSLizYUI?t=48"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mathematica.stackexchange.com/questions/85750/memoization-with-pure-functions"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hyperlink" Target="https://www.python-course.eu/python3_memoization.php" TargetMode="External"/><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hyperlink" Target="https://youtu.be/BdXWlQsd7RI?t=161" TargetMode="External"/><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hyperlink" Target="https://youtu.be/H99CMUFPv0U?t=4204" TargetMode="External"/><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hyperlink" Target="https://en.wikipedia.org/wiki/Henri_Poincar%C3%A9"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wiki2.org/en/True_name"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hyperlink" Target="https://youtu.be/vMo9vlkJ3p4" TargetMode="External"/><Relationship Id="rId4" Type="http://schemas.openxmlformats.org/officeDocument/2006/relationships/image" Target="../media/image107.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RKK7wGAYP6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hyperlink" Target="https://youtu.be/m0IH3Hgy3oI?t=148"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71.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hyperlink" Target="https://wiki2.org/en/Where_Mathematics_Comes_From" TargetMode="External"/><Relationship Id="rId7" Type="http://schemas.openxmlformats.org/officeDocument/2006/relationships/hyperlink" Target="https://georgelakoff.com/books/metaphors-we-live-by/"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2.jpeg"/><Relationship Id="rId11" Type="http://schemas.openxmlformats.org/officeDocument/2006/relationships/image" Target="../media/image114.jpeg"/><Relationship Id="rId5" Type="http://schemas.openxmlformats.org/officeDocument/2006/relationships/hyperlink" Target="https://georgelakoff.com/about/women-fire-and-dangerous-things/" TargetMode="External"/><Relationship Id="rId10" Type="http://schemas.openxmlformats.org/officeDocument/2006/relationships/hyperlink" Target="https://georgelakoff.com/books/philosophy-in-the-flesh/" TargetMode="External"/><Relationship Id="rId4" Type="http://schemas.openxmlformats.org/officeDocument/2006/relationships/image" Target="../media/image111.jpeg"/><Relationship Id="rId9" Type="http://schemas.openxmlformats.org/officeDocument/2006/relationships/hyperlink" Target="https://georgelakoff.co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7.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11.jpeg"/><Relationship Id="rId5" Type="http://schemas.openxmlformats.org/officeDocument/2006/relationships/hyperlink" Target="https://wiki2.org/en/Where_Mathematics_Comes_From" TargetMode="External"/><Relationship Id="rId4" Type="http://schemas.openxmlformats.org/officeDocument/2006/relationships/image" Target="../media/image116.png"/></Relationships>
</file>

<file path=ppt/slides/_rels/slide73.xml.rels><?xml version="1.0" encoding="UTF-8" standalone="yes"?>
<Relationships xmlns="http://schemas.openxmlformats.org/package/2006/relationships"><Relationship Id="rId3" Type="http://schemas.openxmlformats.org/officeDocument/2006/relationships/hyperlink" Target="https://youtu.be/TbNymweHW4E?t=246"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hyperlink" Target="https://youtu.be/TbNymweHW4E" TargetMode="External"/><Relationship Id="rId4" Type="http://schemas.openxmlformats.org/officeDocument/2006/relationships/image" Target="../media/image118.png"/></Relationships>
</file>

<file path=ppt/slides/_rels/slide7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mathsmadeeasy.co.uk/gcse-maths-revision/vectors-gcse-revision-and-worksheets/"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hyperlink" Target="https://wiki2.org/en/Cayley_table"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hyperlink" Target="https://wiki2.org/en/Faro_shuffle" TargetMode="External"/><Relationship Id="rId4" Type="http://schemas.openxmlformats.org/officeDocument/2006/relationships/image" Target="../media/image122.png"/></Relationships>
</file>

<file path=ppt/slides/_rels/slide77.xml.rels><?xml version="1.0" encoding="UTF-8" standalone="yes"?>
<Relationships xmlns="http://schemas.openxmlformats.org/package/2006/relationships"><Relationship Id="rId3" Type="http://schemas.openxmlformats.org/officeDocument/2006/relationships/hyperlink" Target="https://wiki2.org/en/File:Hofstadter_Fluid_Concepts_jpg"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jpeg"/></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31.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en.wikipedia.org/wiki/Henri_Poincar%C3%A9" TargetMode="External"/><Relationship Id="rId5" Type="http://schemas.openxmlformats.org/officeDocument/2006/relationships/image" Target="../media/image130.png"/><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hyperlink" Target="https://youtu.be/UKIoiO9CSXU?t=341"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hyperlink" Target="https://upload.wikimedia.org/wikipedia/commons/5/53/Wikipedia-logo-en-big.png"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medium.com/@rachelbotsman/being-more-trustworthy-the-basics-6354e504917f"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3" Type="http://schemas.openxmlformats.org/officeDocument/2006/relationships/hyperlink" Target="https://www.cryptomathic.com/news-events/blog/digital-authentication-the-basics"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36.jpeg"/></Relationships>
</file>

<file path=ppt/slides/_rels/slide86.xml.rels><?xml version="1.0" encoding="UTF-8" standalone="yes"?>
<Relationships xmlns="http://schemas.openxmlformats.org/package/2006/relationships"><Relationship Id="rId3" Type="http://schemas.openxmlformats.org/officeDocument/2006/relationships/hyperlink" Target="https://youtu.be/5OqgYSXWYQM?t=616"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hyperlink" Target="https://ee.stanford.edu/~hellman/publications/24.pdf" TargetMode="External"/><Relationship Id="rId4" Type="http://schemas.openxmlformats.org/officeDocument/2006/relationships/image" Target="../media/image137.png"/></Relationships>
</file>

<file path=ppt/slides/_rels/slide8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hyperlink" Target="http://toyhouse.wiki:81/" TargetMode="External"/><Relationship Id="rId7" Type="http://schemas.openxmlformats.org/officeDocument/2006/relationships/hyperlink" Target="http://toyhouse.wiki:81/index.php/Special:SpecialPages"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hyperlink" Target="http://toyhouse.wiki:81/index.php/2020&#24180;&#31179;&#35748;&#30693;&#22522;&#30784;&#35838;&#31243;&#20010;&#20154;&#23398;&#20064;&#25104;&#26524;" TargetMode="External"/><Relationship Id="rId4" Type="http://schemas.openxmlformats.org/officeDocument/2006/relationships/image" Target="../media/image139.png"/></Relationships>
</file>

<file path=ppt/slides/_rels/slide88.xml.rels><?xml version="1.0" encoding="UTF-8" standalone="yes"?>
<Relationships xmlns="http://schemas.openxmlformats.org/package/2006/relationships"><Relationship Id="rId3" Type="http://schemas.openxmlformats.org/officeDocument/2006/relationships/hyperlink" Target="https://www.keeprunning.io/2019/09/24/workload-identity-config-connector/"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Layout" Target="../diagrams/layout2.xml"/><Relationship Id="rId7" Type="http://schemas.openxmlformats.org/officeDocument/2006/relationships/hyperlink" Target="https://www.amazon.com/Clockspeed-Winning-Industry-Temporary-Advantage-ebook/dp/B00692LQA6" TargetMode="Externa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6.png"/><Relationship Id="rId4" Type="http://schemas.openxmlformats.org/officeDocument/2006/relationships/diagramQuickStyle" Target="../diagrams/quickStyle2.xml"/><Relationship Id="rId9" Type="http://schemas.openxmlformats.org/officeDocument/2006/relationships/hyperlink" Target="https://corporatefinanceinstitute.com/resources/knowledge/other/moores-law/"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www.youtube.com/watch?v=J73MELGF6u0&amp;t=318s"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4.xml"/><Relationship Id="rId18" Type="http://schemas.openxmlformats.org/officeDocument/2006/relationships/diagramLayout" Target="../diagrams/layout5.xml"/><Relationship Id="rId26" Type="http://schemas.openxmlformats.org/officeDocument/2006/relationships/image" Target="../media/image151.png"/><Relationship Id="rId3" Type="http://schemas.openxmlformats.org/officeDocument/2006/relationships/diagramLayout" Target="../diagrams/layout3.xml"/><Relationship Id="rId21" Type="http://schemas.microsoft.com/office/2007/relationships/diagramDrawing" Target="../diagrams/drawing5.xml"/><Relationship Id="rId7" Type="http://schemas.openxmlformats.org/officeDocument/2006/relationships/image" Target="../media/image146.png"/><Relationship Id="rId12" Type="http://schemas.openxmlformats.org/officeDocument/2006/relationships/diagramQuickStyle" Target="../diagrams/quickStyle4.xml"/><Relationship Id="rId17" Type="http://schemas.openxmlformats.org/officeDocument/2006/relationships/diagramData" Target="../diagrams/data5.xml"/><Relationship Id="rId25" Type="http://schemas.openxmlformats.org/officeDocument/2006/relationships/image" Target="../media/image150.jpeg"/><Relationship Id="rId2" Type="http://schemas.openxmlformats.org/officeDocument/2006/relationships/diagramData" Target="../diagrams/data3.xml"/><Relationship Id="rId16" Type="http://schemas.openxmlformats.org/officeDocument/2006/relationships/image" Target="../media/image148.png"/><Relationship Id="rId20" Type="http://schemas.openxmlformats.org/officeDocument/2006/relationships/diagramColors" Target="../diagrams/colors5.xml"/><Relationship Id="rId29" Type="http://schemas.openxmlformats.org/officeDocument/2006/relationships/diagramQuickStyle" Target="../diagrams/quickStyle6.xml"/><Relationship Id="rId1" Type="http://schemas.openxmlformats.org/officeDocument/2006/relationships/slideLayout" Target="../slideLayouts/slideLayout3.xml"/><Relationship Id="rId6" Type="http://schemas.microsoft.com/office/2007/relationships/diagramDrawing" Target="../diagrams/drawing3.xml"/><Relationship Id="rId11" Type="http://schemas.openxmlformats.org/officeDocument/2006/relationships/diagramLayout" Target="../diagrams/layout4.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3.xml"/><Relationship Id="rId15" Type="http://schemas.openxmlformats.org/officeDocument/2006/relationships/image" Target="../media/image147.png"/><Relationship Id="rId23" Type="http://schemas.openxmlformats.org/officeDocument/2006/relationships/image" Target="../media/image149.png"/><Relationship Id="rId28" Type="http://schemas.openxmlformats.org/officeDocument/2006/relationships/diagramLayout" Target="../diagrams/layout6.xml"/><Relationship Id="rId10" Type="http://schemas.openxmlformats.org/officeDocument/2006/relationships/diagramData" Target="../diagrams/data4.xml"/><Relationship Id="rId19" Type="http://schemas.openxmlformats.org/officeDocument/2006/relationships/diagramQuickStyle" Target="../diagrams/quickStyle5.xml"/><Relationship Id="rId31" Type="http://schemas.microsoft.com/office/2007/relationships/diagramDrawing" Target="../diagrams/drawing6.xml"/><Relationship Id="rId4" Type="http://schemas.openxmlformats.org/officeDocument/2006/relationships/diagramQuickStyle" Target="../diagrams/quickStyle3.xml"/><Relationship Id="rId9" Type="http://schemas.openxmlformats.org/officeDocument/2006/relationships/image" Target="../media/image15.jpeg"/><Relationship Id="rId14" Type="http://schemas.microsoft.com/office/2007/relationships/diagramDrawing" Target="../diagrams/drawing4.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92.xml.rels><?xml version="1.0" encoding="UTF-8" standalone="yes"?>
<Relationships xmlns="http://schemas.openxmlformats.org/package/2006/relationships"><Relationship Id="rId8" Type="http://schemas.openxmlformats.org/officeDocument/2006/relationships/hyperlink" Target="https://dzone.com/articles/learn-how-to-setup-a-cicd-pipeline-from-scratch" TargetMode="External"/><Relationship Id="rId13" Type="http://schemas.openxmlformats.org/officeDocument/2006/relationships/diagramColors" Target="../diagrams/colors8.xml"/><Relationship Id="rId3" Type="http://schemas.openxmlformats.org/officeDocument/2006/relationships/diagramLayout" Target="../diagrams/layout7.xml"/><Relationship Id="rId7" Type="http://schemas.openxmlformats.org/officeDocument/2006/relationships/image" Target="../media/image152.png"/><Relationship Id="rId12" Type="http://schemas.openxmlformats.org/officeDocument/2006/relationships/diagramQuickStyle" Target="../diagrams/quickStyle8.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11" Type="http://schemas.openxmlformats.org/officeDocument/2006/relationships/diagramLayout" Target="../diagrams/layout8.xml"/><Relationship Id="rId5" Type="http://schemas.openxmlformats.org/officeDocument/2006/relationships/diagramColors" Target="../diagrams/colors7.xml"/><Relationship Id="rId10" Type="http://schemas.openxmlformats.org/officeDocument/2006/relationships/diagramData" Target="../diagrams/data8.xml"/><Relationship Id="rId4" Type="http://schemas.openxmlformats.org/officeDocument/2006/relationships/diagramQuickStyle" Target="../diagrams/quickStyle7.xml"/><Relationship Id="rId9" Type="http://schemas.openxmlformats.org/officeDocument/2006/relationships/image" Target="../media/image153.png"/><Relationship Id="rId14" Type="http://schemas.microsoft.com/office/2007/relationships/diagramDrawing" Target="../diagrams/drawing8.xml"/></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youtu.be/zxAV_Re4OWA?t=323" TargetMode="External"/><Relationship Id="rId1" Type="http://schemas.openxmlformats.org/officeDocument/2006/relationships/slideLayout" Target="../slideLayouts/slideLayout3.xml"/><Relationship Id="rId6" Type="http://schemas.openxmlformats.org/officeDocument/2006/relationships/hyperlink" Target="https://www.researchgate.net/publication/281150601_On_the_Origin_of_the_Constants_c_and_h" TargetMode="External"/><Relationship Id="rId5" Type="http://schemas.openxmlformats.org/officeDocument/2006/relationships/image" Target="../media/image155.png"/><Relationship Id="rId4" Type="http://schemas.openxmlformats.org/officeDocument/2006/relationships/hyperlink" Target="https://youtu.be/zxAV_Re4OWA?t=239" TargetMode="Externa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0.xml"/><Relationship Id="rId7" Type="http://schemas.openxmlformats.org/officeDocument/2006/relationships/image" Target="../media/image156.png"/><Relationship Id="rId12" Type="http://schemas.microsoft.com/office/2007/relationships/hdphoto" Target="../media/hdphoto4.wdp"/><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11" Type="http://schemas.openxmlformats.org/officeDocument/2006/relationships/image" Target="../media/image157.png"/><Relationship Id="rId5" Type="http://schemas.openxmlformats.org/officeDocument/2006/relationships/diagramColors" Target="../diagrams/colors10.xml"/><Relationship Id="rId10" Type="http://schemas.microsoft.com/office/2007/relationships/hdphoto" Target="../media/hdphoto3.wdp"/><Relationship Id="rId4" Type="http://schemas.openxmlformats.org/officeDocument/2006/relationships/diagramQuickStyle" Target="../diagrams/quickStyle10.xml"/><Relationship Id="rId9" Type="http://schemas.microsoft.com/office/2007/relationships/hdphoto" Target="../media/hdphoto2.wdp"/></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www.getambassador.io/products/"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www.slideshare.net/xebialabs/the-grand-unified-theory-of-devops" TargetMode="External"/><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11.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64.png"/><Relationship Id="rId12" Type="http://schemas.openxmlformats.org/officeDocument/2006/relationships/hyperlink" Target="https://wiki2.org/en/Where_Mathematics_Comes_From" TargetMode="External"/><Relationship Id="rId2" Type="http://schemas.openxmlformats.org/officeDocument/2006/relationships/image" Target="../media/image161.png"/><Relationship Id="rId1" Type="http://schemas.openxmlformats.org/officeDocument/2006/relationships/slideLayout" Target="../slideLayouts/slideLayout3.xml"/><Relationship Id="rId6" Type="http://schemas.openxmlformats.org/officeDocument/2006/relationships/hyperlink" Target="http://nearcoding.com/what-is-devops/" TargetMode="External"/><Relationship Id="rId11" Type="http://schemas.openxmlformats.org/officeDocument/2006/relationships/image" Target="../media/image167.png"/><Relationship Id="rId5" Type="http://schemas.openxmlformats.org/officeDocument/2006/relationships/image" Target="../media/image163.png"/><Relationship Id="rId15" Type="http://schemas.openxmlformats.org/officeDocument/2006/relationships/image" Target="../media/image168.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62.png"/><Relationship Id="rId9" Type="http://schemas.openxmlformats.org/officeDocument/2006/relationships/image" Target="../media/image166.png"/><Relationship Id="rId14" Type="http://schemas.openxmlformats.org/officeDocument/2006/relationships/hyperlink" Target="https://en.wikipedia.org/wiki/Henri_Poincar%C3%A9"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69.png"/><Relationship Id="rId1" Type="http://schemas.openxmlformats.org/officeDocument/2006/relationships/slideLayout" Target="../slideLayouts/slideLayout3.xml"/><Relationship Id="rId5" Type="http://schemas.openxmlformats.org/officeDocument/2006/relationships/image" Target="../media/image171.jpeg"/><Relationship Id="rId4"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dirty="0"/>
              <a:t>22</a:t>
            </a:r>
            <a:r>
              <a:rPr lang="en" dirty="0"/>
              <a:t>, 2021</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Namespace Management</a:t>
            </a:r>
            <a:br>
              <a:rPr lang="en-US" sz="2400" dirty="0"/>
            </a:br>
            <a:r>
              <a:rPr lang="en-US" sz="2400" dirty="0"/>
              <a:t>Week 2</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notion of Incommensurability</a:t>
            </a:r>
            <a:endParaRPr dirty="0"/>
          </a:p>
        </p:txBody>
      </p:sp>
      <p:sp>
        <p:nvSpPr>
          <p:cNvPr id="2" name="TextBox 1">
            <a:extLst>
              <a:ext uri="{FF2B5EF4-FFF2-40B4-BE49-F238E27FC236}">
                <a16:creationId xmlns:a16="http://schemas.microsoft.com/office/drawing/2014/main" id="{5A3D6099-4635-D640-9134-20ECAFD03BFD}"/>
              </a:ext>
            </a:extLst>
          </p:cNvPr>
          <p:cNvSpPr txBox="1"/>
          <p:nvPr/>
        </p:nvSpPr>
        <p:spPr>
          <a:xfrm>
            <a:off x="2330841" y="2246555"/>
            <a:ext cx="4482316" cy="830997"/>
          </a:xfrm>
          <a:prstGeom prst="rect">
            <a:avLst/>
          </a:prstGeom>
          <a:noFill/>
        </p:spPr>
        <p:txBody>
          <a:bodyPr wrap="none" rtlCol="0">
            <a:spAutoFit/>
          </a:bodyPr>
          <a:lstStyle/>
          <a:p>
            <a:pPr algn="ctr"/>
            <a:r>
              <a:rPr lang="en-TW" sz="2400" dirty="0"/>
              <a:t>A cognitive model integrated by</a:t>
            </a:r>
          </a:p>
          <a:p>
            <a:pPr algn="ctr"/>
            <a:r>
              <a:rPr lang="en-TW" sz="2400" dirty="0"/>
              <a:t>Category Theory</a:t>
            </a:r>
          </a:p>
        </p:txBody>
      </p:sp>
      <p:sp>
        <p:nvSpPr>
          <p:cNvPr id="6" name="TextBox 5">
            <a:extLst>
              <a:ext uri="{FF2B5EF4-FFF2-40B4-BE49-F238E27FC236}">
                <a16:creationId xmlns:a16="http://schemas.microsoft.com/office/drawing/2014/main" id="{13D7E963-8EDB-2145-83C2-F67E4F84A985}"/>
              </a:ext>
            </a:extLst>
          </p:cNvPr>
          <p:cNvSpPr txBox="1"/>
          <p:nvPr/>
        </p:nvSpPr>
        <p:spPr>
          <a:xfrm>
            <a:off x="2621786" y="1436585"/>
            <a:ext cx="3900427" cy="461665"/>
          </a:xfrm>
          <a:prstGeom prst="rect">
            <a:avLst/>
          </a:prstGeom>
          <a:noFill/>
        </p:spPr>
        <p:txBody>
          <a:bodyPr wrap="none" rtlCol="0">
            <a:spAutoFit/>
          </a:bodyPr>
          <a:lstStyle/>
          <a:p>
            <a:pPr algn="ctr"/>
            <a:r>
              <a:rPr lang="en-TW" sz="2400" dirty="0"/>
              <a:t>A notion of Representables</a:t>
            </a:r>
          </a:p>
        </p:txBody>
      </p:sp>
      <p:sp>
        <p:nvSpPr>
          <p:cNvPr id="7" name="TextBox 6">
            <a:extLst>
              <a:ext uri="{FF2B5EF4-FFF2-40B4-BE49-F238E27FC236}">
                <a16:creationId xmlns:a16="http://schemas.microsoft.com/office/drawing/2014/main" id="{4BE341D0-61C4-134F-8375-B95DFC567E52}"/>
              </a:ext>
            </a:extLst>
          </p:cNvPr>
          <p:cNvSpPr txBox="1"/>
          <p:nvPr/>
        </p:nvSpPr>
        <p:spPr>
          <a:xfrm>
            <a:off x="876917" y="3425857"/>
            <a:ext cx="7390164" cy="461665"/>
          </a:xfrm>
          <a:prstGeom prst="rect">
            <a:avLst/>
          </a:prstGeom>
          <a:noFill/>
        </p:spPr>
        <p:txBody>
          <a:bodyPr wrap="none" rtlCol="0">
            <a:spAutoFit/>
          </a:bodyPr>
          <a:lstStyle/>
          <a:p>
            <a:pPr algn="ctr"/>
            <a:r>
              <a:rPr lang="en-TW" sz="2400" dirty="0"/>
              <a:t>Approximation as a part of Representational Artifacts</a:t>
            </a:r>
          </a:p>
        </p:txBody>
      </p:sp>
    </p:spTree>
    <p:extLst>
      <p:ext uri="{BB962C8B-B14F-4D97-AF65-F5344CB8AC3E}">
        <p14:creationId xmlns:p14="http://schemas.microsoft.com/office/powerpoint/2010/main" val="16440955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4904959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Macroscopic:</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0073816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353388485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ITIL’s Introductory Video</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hlinkClick r:id="rId2">
                  <a:extLst>
                    <a:ext uri="{A12FA001-AC4F-418D-AE19-62706E023703}">
                      <ahyp:hlinkClr xmlns:ahyp="http://schemas.microsoft.com/office/drawing/2018/hyperlinkcolor" val="tx"/>
                    </a:ext>
                  </a:extLst>
                </a:hlinkClick>
              </a:rPr>
              <a:t>ITIL </a:t>
            </a:r>
            <a:r>
              <a:rPr lang="en-US" sz="1050" dirty="0" err="1">
                <a:solidFill>
                  <a:srgbClr val="FFFFFF"/>
                </a:solidFill>
                <a:hlinkClick r:id="rId2">
                  <a:extLst>
                    <a:ext uri="{A12FA001-AC4F-418D-AE19-62706E023703}">
                      <ahyp:hlinkClr xmlns:ahyp="http://schemas.microsoft.com/office/drawing/2018/hyperlinkcolor" val="tx"/>
                    </a:ext>
                  </a:extLst>
                </a:hlinkClick>
              </a:rPr>
              <a:t>Funadmentals</a:t>
            </a:r>
            <a:r>
              <a:rPr lang="en-US" sz="1050" dirty="0">
                <a:solidFill>
                  <a:srgbClr val="FFFFFF"/>
                </a:solidFill>
                <a:hlinkClick r:id="rId2">
                  <a:extLst>
                    <a:ext uri="{A12FA001-AC4F-418D-AE19-62706E023703}">
                      <ahyp:hlinkClr xmlns:ahyp="http://schemas.microsoft.com/office/drawing/2018/hyperlinkcolor" val="tx"/>
                    </a:ext>
                  </a:extLst>
                </a:hlinkClick>
              </a:rPr>
              <a:t> shown in five stages</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CD43B031-AF73-444F-8B2D-0A1E80EBA930}"/>
              </a:ext>
            </a:extLst>
          </p:cNvPr>
          <p:cNvPicPr>
            <a:picLocks noChangeAspect="1"/>
          </p:cNvPicPr>
          <p:nvPr/>
        </p:nvPicPr>
        <p:blipFill>
          <a:blip r:embed="rId3"/>
          <a:stretch>
            <a:fillRect/>
          </a:stretch>
        </p:blipFill>
        <p:spPr>
          <a:xfrm>
            <a:off x="1739347" y="902328"/>
            <a:ext cx="5914503" cy="3779002"/>
          </a:xfrm>
          <a:prstGeom prst="rect">
            <a:avLst/>
          </a:prstGeom>
        </p:spPr>
      </p:pic>
    </p:spTree>
    <p:extLst>
      <p:ext uri="{BB962C8B-B14F-4D97-AF65-F5344CB8AC3E}">
        <p14:creationId xmlns:p14="http://schemas.microsoft.com/office/powerpoint/2010/main" val="2743901225"/>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ITIL’s Five Stages of Service 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hlinkClick r:id="rId2">
                  <a:extLst>
                    <a:ext uri="{A12FA001-AC4F-418D-AE19-62706E023703}">
                      <ahyp:hlinkClr xmlns:ahyp="http://schemas.microsoft.com/office/drawing/2018/hyperlinkcolor" val="tx"/>
                    </a:ext>
                  </a:extLst>
                </a:hlinkClick>
              </a:rPr>
              <a:t>ITIL </a:t>
            </a:r>
            <a:r>
              <a:rPr lang="en-US" sz="1050" dirty="0" err="1">
                <a:solidFill>
                  <a:srgbClr val="FFFFFF"/>
                </a:solidFill>
                <a:hlinkClick r:id="rId2">
                  <a:extLst>
                    <a:ext uri="{A12FA001-AC4F-418D-AE19-62706E023703}">
                      <ahyp:hlinkClr xmlns:ahyp="http://schemas.microsoft.com/office/drawing/2018/hyperlinkcolor" val="tx"/>
                    </a:ext>
                  </a:extLst>
                </a:hlinkClick>
              </a:rPr>
              <a:t>Funadmentals</a:t>
            </a:r>
            <a:r>
              <a:rPr lang="en-US" sz="1050" dirty="0">
                <a:solidFill>
                  <a:srgbClr val="FFFFFF"/>
                </a:solidFill>
                <a:hlinkClick r:id="rId2">
                  <a:extLst>
                    <a:ext uri="{A12FA001-AC4F-418D-AE19-62706E023703}">
                      <ahyp:hlinkClr xmlns:ahyp="http://schemas.microsoft.com/office/drawing/2018/hyperlinkcolor" val="tx"/>
                    </a:ext>
                  </a:extLst>
                </a:hlinkClick>
              </a:rPr>
              <a:t> shown in five stages</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EE928133-3479-FF40-BDE1-0B0644DCB9B2}"/>
              </a:ext>
            </a:extLst>
          </p:cNvPr>
          <p:cNvGrpSpPr/>
          <p:nvPr/>
        </p:nvGrpSpPr>
        <p:grpSpPr>
          <a:xfrm>
            <a:off x="5297556" y="1271618"/>
            <a:ext cx="3498247" cy="3021201"/>
            <a:chOff x="636104" y="1217429"/>
            <a:chExt cx="3498247" cy="3021201"/>
          </a:xfrm>
        </p:grpSpPr>
        <p:pic>
          <p:nvPicPr>
            <p:cNvPr id="3" name="Picture 2">
              <a:extLst>
                <a:ext uri="{FF2B5EF4-FFF2-40B4-BE49-F238E27FC236}">
                  <a16:creationId xmlns:a16="http://schemas.microsoft.com/office/drawing/2014/main" id="{30ECF3C3-09DA-8A45-97B0-5BAA3BEC3D9E}"/>
                </a:ext>
              </a:extLst>
            </p:cNvPr>
            <p:cNvPicPr>
              <a:picLocks noChangeAspect="1"/>
            </p:cNvPicPr>
            <p:nvPr/>
          </p:nvPicPr>
          <p:blipFill>
            <a:blip r:embed="rId3"/>
            <a:stretch>
              <a:fillRect/>
            </a:stretch>
          </p:blipFill>
          <p:spPr>
            <a:xfrm>
              <a:off x="636104" y="1217429"/>
              <a:ext cx="3498247" cy="2813603"/>
            </a:xfrm>
            <a:prstGeom prst="rect">
              <a:avLst/>
            </a:prstGeom>
          </p:spPr>
        </p:pic>
        <p:sp>
          <p:nvSpPr>
            <p:cNvPr id="8" name="TextBox 7">
              <a:extLst>
                <a:ext uri="{FF2B5EF4-FFF2-40B4-BE49-F238E27FC236}">
                  <a16:creationId xmlns:a16="http://schemas.microsoft.com/office/drawing/2014/main" id="{0AD2B7D2-F554-7342-9D14-456D24561A85}"/>
                </a:ext>
              </a:extLst>
            </p:cNvPr>
            <p:cNvSpPr txBox="1"/>
            <p:nvPr/>
          </p:nvSpPr>
          <p:spPr>
            <a:xfrm>
              <a:off x="1519605" y="4115519"/>
              <a:ext cx="1731243"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FFFFFF"/>
                  </a:solidFill>
                  <a:effectLst/>
                  <a:uFillTx/>
                  <a:latin typeface="+mj-lt"/>
                  <a:ea typeface="+mj-ea"/>
                  <a:cs typeface="+mj-cs"/>
                  <a:sym typeface="Arial"/>
                </a:rPr>
                <a:t>Image Source: ITIL for Dummies P.45</a:t>
              </a:r>
            </a:p>
          </p:txBody>
        </p:sp>
      </p:grpSp>
      <p:grpSp>
        <p:nvGrpSpPr>
          <p:cNvPr id="9" name="Group 8">
            <a:extLst>
              <a:ext uri="{FF2B5EF4-FFF2-40B4-BE49-F238E27FC236}">
                <a16:creationId xmlns:a16="http://schemas.microsoft.com/office/drawing/2014/main" id="{53682356-2C26-9C46-9CE6-EC4F2863A1C6}"/>
              </a:ext>
            </a:extLst>
          </p:cNvPr>
          <p:cNvGrpSpPr/>
          <p:nvPr/>
        </p:nvGrpSpPr>
        <p:grpSpPr>
          <a:xfrm>
            <a:off x="740664" y="1271618"/>
            <a:ext cx="3498247" cy="3021201"/>
            <a:chOff x="6923111" y="782865"/>
            <a:chExt cx="1731243" cy="1597148"/>
          </a:xfrm>
        </p:grpSpPr>
        <p:pic>
          <p:nvPicPr>
            <p:cNvPr id="10" name="Picture 9">
              <a:extLst>
                <a:ext uri="{FF2B5EF4-FFF2-40B4-BE49-F238E27FC236}">
                  <a16:creationId xmlns:a16="http://schemas.microsoft.com/office/drawing/2014/main" id="{1BFFE504-39A7-F64C-9E94-5254617C1182}"/>
                </a:ext>
              </a:extLst>
            </p:cNvPr>
            <p:cNvPicPr>
              <a:picLocks noChangeAspect="1"/>
            </p:cNvPicPr>
            <p:nvPr/>
          </p:nvPicPr>
          <p:blipFill>
            <a:blip r:embed="rId4"/>
            <a:stretch>
              <a:fillRect/>
            </a:stretch>
          </p:blipFill>
          <p:spPr>
            <a:xfrm>
              <a:off x="6923964" y="782865"/>
              <a:ext cx="1730390" cy="1441992"/>
            </a:xfrm>
            <a:prstGeom prst="rect">
              <a:avLst/>
            </a:prstGeom>
          </p:spPr>
        </p:pic>
        <p:sp>
          <p:nvSpPr>
            <p:cNvPr id="11" name="TextBox 10">
              <a:extLst>
                <a:ext uri="{FF2B5EF4-FFF2-40B4-BE49-F238E27FC236}">
                  <a16:creationId xmlns:a16="http://schemas.microsoft.com/office/drawing/2014/main" id="{0C26517F-F538-AD45-903F-5009A224C457}"/>
                </a:ext>
              </a:extLst>
            </p:cNvPr>
            <p:cNvSpPr txBox="1"/>
            <p:nvPr/>
          </p:nvSpPr>
          <p:spPr>
            <a:xfrm>
              <a:off x="6923111" y="2256902"/>
              <a:ext cx="1731243"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FFFFFF"/>
                  </a:solidFill>
                  <a:effectLst/>
                  <a:uFillTx/>
                  <a:latin typeface="+mj-lt"/>
                  <a:ea typeface="+mj-ea"/>
                  <a:cs typeface="+mj-cs"/>
                  <a:sym typeface="Arial"/>
                </a:rPr>
                <a:t>Image Source: ITIL for Dummies P.39</a:t>
              </a:r>
            </a:p>
          </p:txBody>
        </p:sp>
      </p:grpSp>
      <p:sp>
        <p:nvSpPr>
          <p:cNvPr id="6" name="TextBox 5">
            <a:extLst>
              <a:ext uri="{FF2B5EF4-FFF2-40B4-BE49-F238E27FC236}">
                <a16:creationId xmlns:a16="http://schemas.microsoft.com/office/drawing/2014/main" id="{E66B1C54-373D-4A42-B3CC-0E2B18E23D96}"/>
              </a:ext>
            </a:extLst>
          </p:cNvPr>
          <p:cNvSpPr txBox="1"/>
          <p:nvPr/>
        </p:nvSpPr>
        <p:spPr>
          <a:xfrm>
            <a:off x="2900068" y="4510361"/>
            <a:ext cx="3343864"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002060"/>
                </a:solidFill>
                <a:effectLst/>
                <a:uFillTx/>
                <a:latin typeface="+mj-lt"/>
                <a:ea typeface="+mj-ea"/>
                <a:cs typeface="+mj-cs"/>
                <a:sym typeface="Arial"/>
              </a:rPr>
              <a:t>The </a:t>
            </a:r>
            <a:r>
              <a:rPr kumimoji="0" lang="en-TW" sz="1400" b="0" i="0" u="none" strike="noStrike" cap="none" spc="0" normalizeH="0" baseline="0" dirty="0">
                <a:ln>
                  <a:noFill/>
                </a:ln>
                <a:solidFill>
                  <a:schemeClr val="accent6">
                    <a:lumMod val="50000"/>
                    <a:lumOff val="50000"/>
                  </a:schemeClr>
                </a:solidFill>
                <a:effectLst/>
                <a:uFillTx/>
                <a:latin typeface="+mj-lt"/>
                <a:ea typeface="+mj-ea"/>
                <a:cs typeface="+mj-cs"/>
                <a:sym typeface="Arial"/>
                <a:hlinkClick r:id="rId5">
                  <a:extLst>
                    <a:ext uri="{A12FA001-AC4F-418D-AE19-62706E023703}">
                      <ahyp:hlinkClr xmlns:ahyp="http://schemas.microsoft.com/office/drawing/2018/hyperlinkcolor" val="tx"/>
                    </a:ext>
                  </a:extLst>
                </a:hlinkClick>
              </a:rPr>
              <a:t>Cabinet Office </a:t>
            </a:r>
            <a:r>
              <a:rPr kumimoji="0" lang="en-TW" sz="1400" b="0" i="0" u="none" strike="noStrike" cap="none" spc="0" normalizeH="0" baseline="0" dirty="0">
                <a:ln>
                  <a:noFill/>
                </a:ln>
                <a:solidFill>
                  <a:srgbClr val="002060"/>
                </a:solidFill>
                <a:effectLst/>
                <a:uFillTx/>
                <a:latin typeface="+mj-lt"/>
                <a:ea typeface="+mj-ea"/>
                <a:cs typeface="+mj-cs"/>
                <a:sym typeface="Arial"/>
              </a:rPr>
              <a:t>refers to </a:t>
            </a:r>
            <a:r>
              <a:rPr kumimoji="0" lang="en-TW" sz="1400" b="0" i="0" u="none" strike="noStrike" cap="none" spc="0" normalizeH="0" baseline="0" dirty="0">
                <a:ln>
                  <a:noFill/>
                </a:ln>
                <a:solidFill>
                  <a:srgbClr val="002060"/>
                </a:solidFill>
                <a:effectLst/>
                <a:uFillTx/>
                <a:latin typeface="+mj-lt"/>
                <a:ea typeface="+mj-ea"/>
                <a:cs typeface="+mj-cs"/>
                <a:sym typeface="Arial"/>
                <a:hlinkClick r:id="rId5"/>
              </a:rPr>
              <a:t>UK’s Cabinet</a:t>
            </a:r>
            <a:r>
              <a:rPr kumimoji="0" lang="en-TW" sz="1400" b="0" i="0" u="none" strike="noStrike" cap="none" spc="0" normalizeH="0" baseline="0" dirty="0">
                <a:ln>
                  <a:noFill/>
                </a:ln>
                <a:solidFill>
                  <a:srgbClr val="002060"/>
                </a:solidFill>
                <a:effectLst/>
                <a:uFillTx/>
                <a:latin typeface="+mj-lt"/>
                <a:ea typeface="+mj-ea"/>
                <a:cs typeface="+mj-cs"/>
                <a:sym typeface="Arial"/>
              </a:rPr>
              <a:t>.</a:t>
            </a:r>
          </a:p>
        </p:txBody>
      </p:sp>
    </p:spTree>
    <p:extLst>
      <p:ext uri="{BB962C8B-B14F-4D97-AF65-F5344CB8AC3E}">
        <p14:creationId xmlns:p14="http://schemas.microsoft.com/office/powerpoint/2010/main" val="2814831198"/>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549095"/>
          </a:xfrm>
          <a:prstGeom prst="rect">
            <a:avLst/>
          </a:prstGeom>
        </p:spPr>
        <p:txBody>
          <a:bodyPr/>
          <a:lstStyle/>
          <a:p>
            <a:r>
              <a:rPr lang="en-US" dirty="0"/>
              <a:t>The Five stages mapped to ITIL terms</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Strategy Formation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 to a strategy)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Designing a new 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700670" y="2888641"/>
            <a:ext cx="1512000" cy="1512000"/>
            <a:chOff x="1854777" y="257973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54777" y="257973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1200" b="1" dirty="0">
                  <a:solidFill>
                    <a:srgbClr val="AAFFEE"/>
                  </a:solidFill>
                  <a:latin typeface="Century Gothic" panose="020B0502020202020204" pitchFamily="34" charset="0"/>
                  <a:ea typeface="Adobe 繁黑體 Std B"/>
                  <a:cs typeface="Adobe 繁黑體 Std B"/>
                </a:rPr>
                <a:t>Transition</a:t>
              </a:r>
              <a:endPar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 against potential crisis)</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Trial Service Operations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Continuous Improvement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30602" cy="465592"/>
            <a:chOff x="-8505" y="1990492"/>
            <a:chExt cx="3930602" cy="465592"/>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422605" y="2129763"/>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nvGrpSpPr>
          <p:cNvPr id="72" name="Group 71">
            <a:extLst>
              <a:ext uri="{FF2B5EF4-FFF2-40B4-BE49-F238E27FC236}">
                <a16:creationId xmlns:a16="http://schemas.microsoft.com/office/drawing/2014/main" id="{D817E2F7-E8F6-9547-BBC0-C131BE3A5404}"/>
              </a:ext>
            </a:extLst>
          </p:cNvPr>
          <p:cNvGrpSpPr/>
          <p:nvPr/>
        </p:nvGrpSpPr>
        <p:grpSpPr>
          <a:xfrm>
            <a:off x="6322037" y="702722"/>
            <a:ext cx="2708705" cy="2016185"/>
            <a:chOff x="636104" y="1217429"/>
            <a:chExt cx="3498247" cy="3019695"/>
          </a:xfrm>
        </p:grpSpPr>
        <p:pic>
          <p:nvPicPr>
            <p:cNvPr id="73" name="Picture 72">
              <a:extLst>
                <a:ext uri="{FF2B5EF4-FFF2-40B4-BE49-F238E27FC236}">
                  <a16:creationId xmlns:a16="http://schemas.microsoft.com/office/drawing/2014/main" id="{6BDDAAE4-09EC-294F-ABBC-8ECF09B1EBA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6104" y="1217429"/>
              <a:ext cx="3498247" cy="2813603"/>
            </a:xfrm>
            <a:prstGeom prst="rect">
              <a:avLst/>
            </a:prstGeom>
          </p:spPr>
        </p:pic>
        <p:sp>
          <p:nvSpPr>
            <p:cNvPr id="75" name="TextBox 74">
              <a:extLst>
                <a:ext uri="{FF2B5EF4-FFF2-40B4-BE49-F238E27FC236}">
                  <a16:creationId xmlns:a16="http://schemas.microsoft.com/office/drawing/2014/main" id="{8A70D771-E30E-044D-B8AF-97E3D503F2CE}"/>
                </a:ext>
              </a:extLst>
            </p:cNvPr>
            <p:cNvSpPr txBox="1"/>
            <p:nvPr/>
          </p:nvSpPr>
          <p:spPr>
            <a:xfrm>
              <a:off x="1519604" y="4115520"/>
              <a:ext cx="2018226" cy="1216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300" b="0" i="0" u="none" strike="noStrike" cap="none" spc="0" normalizeH="0" baseline="0" dirty="0">
                  <a:ln>
                    <a:noFill/>
                  </a:ln>
                  <a:solidFill>
                    <a:srgbClr val="FFFFFF"/>
                  </a:solidFill>
                  <a:effectLst/>
                  <a:uFillTx/>
                  <a:latin typeface="+mj-lt"/>
                  <a:ea typeface="+mj-ea"/>
                  <a:cs typeface="+mj-cs"/>
                  <a:sym typeface="Arial"/>
                </a:rPr>
                <a:t>Image Source: ITIL for Dummies P.45</a:t>
              </a:r>
            </a:p>
          </p:txBody>
        </p:sp>
      </p:grpSp>
      <p:sp>
        <p:nvSpPr>
          <p:cNvPr id="77" name="TextBox 76">
            <a:extLst>
              <a:ext uri="{FF2B5EF4-FFF2-40B4-BE49-F238E27FC236}">
                <a16:creationId xmlns:a16="http://schemas.microsoft.com/office/drawing/2014/main" id="{59009AC4-094C-B243-AAFB-9F61B60DFDCD}"/>
              </a:ext>
            </a:extLst>
          </p:cNvPr>
          <p:cNvSpPr txBox="1"/>
          <p:nvPr/>
        </p:nvSpPr>
        <p:spPr>
          <a:xfrm>
            <a:off x="7095075" y="2490999"/>
            <a:ext cx="1926810" cy="12311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002060"/>
                </a:solidFill>
                <a:effectLst/>
                <a:uFillTx/>
                <a:latin typeface="+mj-lt"/>
                <a:ea typeface="+mj-ea"/>
                <a:cs typeface="+mj-cs"/>
                <a:sym typeface="Arial"/>
              </a:rPr>
              <a:t>The </a:t>
            </a:r>
            <a:r>
              <a:rPr kumimoji="0" lang="en-TW" sz="800" b="0" i="0" u="none" strike="noStrike" cap="none" spc="0" normalizeH="0" baseline="0" dirty="0">
                <a:ln>
                  <a:noFill/>
                </a:ln>
                <a:solidFill>
                  <a:schemeClr val="accent6">
                    <a:lumMod val="50000"/>
                    <a:lumOff val="50000"/>
                  </a:schemeClr>
                </a:solidFill>
                <a:effectLst/>
                <a:uFillTx/>
                <a:latin typeface="+mj-lt"/>
                <a:ea typeface="+mj-ea"/>
                <a:cs typeface="+mj-cs"/>
                <a:sym typeface="Arial"/>
                <a:hlinkClick r:id="rId3">
                  <a:extLst>
                    <a:ext uri="{A12FA001-AC4F-418D-AE19-62706E023703}">
                      <ahyp:hlinkClr xmlns:ahyp="http://schemas.microsoft.com/office/drawing/2018/hyperlinkcolor" val="tx"/>
                    </a:ext>
                  </a:extLst>
                </a:hlinkClick>
              </a:rPr>
              <a:t>Cabinet Office </a:t>
            </a:r>
            <a:r>
              <a:rPr kumimoji="0" lang="en-TW" sz="800" b="0" i="0" u="none" strike="noStrike" cap="none" spc="0" normalizeH="0" baseline="0" dirty="0">
                <a:ln>
                  <a:noFill/>
                </a:ln>
                <a:solidFill>
                  <a:srgbClr val="002060"/>
                </a:solidFill>
                <a:effectLst/>
                <a:uFillTx/>
                <a:latin typeface="+mj-lt"/>
                <a:ea typeface="+mj-ea"/>
                <a:cs typeface="+mj-cs"/>
                <a:sym typeface="Arial"/>
              </a:rPr>
              <a:t>refers to </a:t>
            </a:r>
            <a:r>
              <a:rPr kumimoji="0" lang="en-TW" sz="800" b="0" i="0" u="none" strike="noStrike" cap="none" spc="0" normalizeH="0" baseline="0" dirty="0">
                <a:ln>
                  <a:noFill/>
                </a:ln>
                <a:solidFill>
                  <a:srgbClr val="002060"/>
                </a:solidFill>
                <a:effectLst/>
                <a:uFillTx/>
                <a:latin typeface="+mj-lt"/>
                <a:ea typeface="+mj-ea"/>
                <a:cs typeface="+mj-cs"/>
                <a:sym typeface="Arial"/>
                <a:hlinkClick r:id="rId3"/>
              </a:rPr>
              <a:t>UK’s Cabinet</a:t>
            </a:r>
            <a:r>
              <a:rPr kumimoji="0" lang="en-TW" sz="800" b="0" i="0" u="none" strike="noStrike" cap="none" spc="0" normalizeH="0" baseline="0" dirty="0">
                <a:ln>
                  <a:noFill/>
                </a:ln>
                <a:solidFill>
                  <a:srgbClr val="002060"/>
                </a:solidFill>
                <a:effectLst/>
                <a:uFillTx/>
                <a:latin typeface="+mj-lt"/>
                <a:ea typeface="+mj-ea"/>
                <a:cs typeface="+mj-cs"/>
                <a:sym typeface="Arial"/>
              </a:rPr>
              <a:t>.</a:t>
            </a:r>
          </a:p>
        </p:txBody>
      </p:sp>
    </p:spTree>
    <p:extLst>
      <p:ext uri="{BB962C8B-B14F-4D97-AF65-F5344CB8AC3E}">
        <p14:creationId xmlns:p14="http://schemas.microsoft.com/office/powerpoint/2010/main" val="137127718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549095"/>
          </a:xfrm>
          <a:prstGeom prst="rect">
            <a:avLst/>
          </a:prstGeom>
        </p:spPr>
        <p:txBody>
          <a:bodyPr/>
          <a:lstStyle/>
          <a:p>
            <a:r>
              <a:rPr lang="en-US" dirty="0"/>
              <a:t>The Five stages mapped to ITIL terms</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Strategy Formation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 to a strategy)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Designing a new 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700670" y="2888641"/>
            <a:ext cx="1512000" cy="1512000"/>
            <a:chOff x="1854777" y="257973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54777" y="257973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1200" b="1" dirty="0">
                  <a:solidFill>
                    <a:srgbClr val="AAFFEE"/>
                  </a:solidFill>
                  <a:latin typeface="Century Gothic" panose="020B0502020202020204" pitchFamily="34" charset="0"/>
                  <a:ea typeface="Adobe 繁黑體 Std B"/>
                  <a:cs typeface="Adobe 繁黑體 Std B"/>
                </a:rPr>
                <a:t>Transition</a:t>
              </a:r>
              <a:endPar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 against potential crisis)</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Trial Service Operations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Continuous Improvement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30602" cy="465592"/>
            <a:chOff x="-8505" y="1990492"/>
            <a:chExt cx="3930602" cy="465592"/>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422605" y="2129763"/>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nvGrpSpPr>
          <p:cNvPr id="3" name="Group 2">
            <a:extLst>
              <a:ext uri="{FF2B5EF4-FFF2-40B4-BE49-F238E27FC236}">
                <a16:creationId xmlns:a16="http://schemas.microsoft.com/office/drawing/2014/main" id="{0C1DE682-3182-2A41-9662-E89E8029D08C}"/>
              </a:ext>
            </a:extLst>
          </p:cNvPr>
          <p:cNvGrpSpPr/>
          <p:nvPr/>
        </p:nvGrpSpPr>
        <p:grpSpPr>
          <a:xfrm>
            <a:off x="6088286" y="866558"/>
            <a:ext cx="2968044" cy="1793343"/>
            <a:chOff x="6088286" y="866558"/>
            <a:chExt cx="2968044" cy="1793343"/>
          </a:xfrm>
        </p:grpSpPr>
        <p:sp>
          <p:nvSpPr>
            <p:cNvPr id="77" name="TextBox 76">
              <a:extLst>
                <a:ext uri="{FF2B5EF4-FFF2-40B4-BE49-F238E27FC236}">
                  <a16:creationId xmlns:a16="http://schemas.microsoft.com/office/drawing/2014/main" id="{59009AC4-094C-B243-AAFB-9F61B60DFDCD}"/>
                </a:ext>
              </a:extLst>
            </p:cNvPr>
            <p:cNvSpPr txBox="1"/>
            <p:nvPr/>
          </p:nvSpPr>
          <p:spPr>
            <a:xfrm>
              <a:off x="7129520" y="2536790"/>
              <a:ext cx="1926810" cy="12311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002060"/>
                  </a:solidFill>
                  <a:effectLst/>
                  <a:uFillTx/>
                  <a:latin typeface="+mj-lt"/>
                  <a:ea typeface="+mj-ea"/>
                  <a:cs typeface="+mj-cs"/>
                  <a:sym typeface="Arial"/>
                </a:rPr>
                <a:t>The </a:t>
              </a:r>
              <a:r>
                <a:rPr kumimoji="0" lang="en-TW" sz="800" b="0" i="0" u="none" strike="noStrike" cap="none" spc="0" normalizeH="0" baseline="0" dirty="0">
                  <a:ln>
                    <a:noFill/>
                  </a:ln>
                  <a:solidFill>
                    <a:schemeClr val="accent6">
                      <a:lumMod val="50000"/>
                      <a:lumOff val="50000"/>
                    </a:schemeClr>
                  </a:solidFill>
                  <a:effectLst/>
                  <a:uFillTx/>
                  <a:latin typeface="+mj-lt"/>
                  <a:ea typeface="+mj-ea"/>
                  <a:cs typeface="+mj-cs"/>
                  <a:sym typeface="Arial"/>
                  <a:hlinkClick r:id="rId2">
                    <a:extLst>
                      <a:ext uri="{A12FA001-AC4F-418D-AE19-62706E023703}">
                        <ahyp:hlinkClr xmlns:ahyp="http://schemas.microsoft.com/office/drawing/2018/hyperlinkcolor" val="tx"/>
                      </a:ext>
                    </a:extLst>
                  </a:hlinkClick>
                </a:rPr>
                <a:t>Cabinet Office </a:t>
              </a:r>
              <a:r>
                <a:rPr kumimoji="0" lang="en-TW" sz="800" b="0" i="0" u="none" strike="noStrike" cap="none" spc="0" normalizeH="0" baseline="0" dirty="0">
                  <a:ln>
                    <a:noFill/>
                  </a:ln>
                  <a:solidFill>
                    <a:srgbClr val="002060"/>
                  </a:solidFill>
                  <a:effectLst/>
                  <a:uFillTx/>
                  <a:latin typeface="+mj-lt"/>
                  <a:ea typeface="+mj-ea"/>
                  <a:cs typeface="+mj-cs"/>
                  <a:sym typeface="Arial"/>
                </a:rPr>
                <a:t>refers to </a:t>
              </a:r>
              <a:r>
                <a:rPr kumimoji="0" lang="en-TW" sz="800" b="0" i="0" u="none" strike="noStrike" cap="none" spc="0" normalizeH="0" baseline="0" dirty="0">
                  <a:ln>
                    <a:noFill/>
                  </a:ln>
                  <a:solidFill>
                    <a:srgbClr val="002060"/>
                  </a:solidFill>
                  <a:effectLst/>
                  <a:uFillTx/>
                  <a:latin typeface="+mj-lt"/>
                  <a:ea typeface="+mj-ea"/>
                  <a:cs typeface="+mj-cs"/>
                  <a:sym typeface="Arial"/>
                  <a:hlinkClick r:id="rId2"/>
                </a:rPr>
                <a:t>UK’s Cabinet</a:t>
              </a:r>
              <a:r>
                <a:rPr kumimoji="0" lang="en-TW" sz="800" b="0" i="0" u="none" strike="noStrike" cap="none" spc="0" normalizeH="0" baseline="0" dirty="0">
                  <a:ln>
                    <a:noFill/>
                  </a:ln>
                  <a:solidFill>
                    <a:srgbClr val="002060"/>
                  </a:solidFill>
                  <a:effectLst/>
                  <a:uFillTx/>
                  <a:latin typeface="+mj-lt"/>
                  <a:ea typeface="+mj-ea"/>
                  <a:cs typeface="+mj-cs"/>
                  <a:sym typeface="Arial"/>
                </a:rPr>
                <a:t>.</a:t>
              </a:r>
            </a:p>
          </p:txBody>
        </p:sp>
        <p:pic>
          <p:nvPicPr>
            <p:cNvPr id="2" name="Picture 1">
              <a:extLst>
                <a:ext uri="{FF2B5EF4-FFF2-40B4-BE49-F238E27FC236}">
                  <a16:creationId xmlns:a16="http://schemas.microsoft.com/office/drawing/2014/main" id="{2E8B80AB-0953-A143-8E25-43197D64EBB1}"/>
                </a:ext>
              </a:extLst>
            </p:cNvPr>
            <p:cNvPicPr>
              <a:picLocks noChangeAspect="1"/>
            </p:cNvPicPr>
            <p:nvPr/>
          </p:nvPicPr>
          <p:blipFill>
            <a:blip r:embed="rId3"/>
            <a:stretch>
              <a:fillRect/>
            </a:stretch>
          </p:blipFill>
          <p:spPr>
            <a:xfrm>
              <a:off x="6088286" y="866558"/>
              <a:ext cx="2933662" cy="1512001"/>
            </a:xfrm>
            <a:prstGeom prst="rect">
              <a:avLst/>
            </a:prstGeom>
          </p:spPr>
        </p:pic>
        <p:sp>
          <p:nvSpPr>
            <p:cNvPr id="79" name="TextBox 78">
              <a:extLst>
                <a:ext uri="{FF2B5EF4-FFF2-40B4-BE49-F238E27FC236}">
                  <a16:creationId xmlns:a16="http://schemas.microsoft.com/office/drawing/2014/main" id="{B6B1020C-E0CA-674E-8926-7F00E8E145B2}"/>
                </a:ext>
              </a:extLst>
            </p:cNvPr>
            <p:cNvSpPr txBox="1"/>
            <p:nvPr/>
          </p:nvSpPr>
          <p:spPr>
            <a:xfrm>
              <a:off x="6088286" y="2410502"/>
              <a:ext cx="1788952"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800" b="0" i="0" u="none" strike="noStrike" cap="none" spc="0" normalizeH="0" baseline="0" dirty="0">
                  <a:ln>
                    <a:noFill/>
                  </a:ln>
                  <a:solidFill>
                    <a:srgbClr val="FFFFFF"/>
                  </a:solidFill>
                  <a:effectLst/>
                  <a:uFillTx/>
                  <a:latin typeface="+mj-lt"/>
                  <a:ea typeface="+mj-ea"/>
                  <a:cs typeface="+mj-cs"/>
                  <a:sym typeface="Arial"/>
                </a:rPr>
                <a:t>Image Source: ITIL for Dummies P.226</a:t>
              </a:r>
            </a:p>
          </p:txBody>
        </p:sp>
      </p:grpSp>
      <p:pic>
        <p:nvPicPr>
          <p:cNvPr id="80" name="Picture 79">
            <a:extLst>
              <a:ext uri="{FF2B5EF4-FFF2-40B4-BE49-F238E27FC236}">
                <a16:creationId xmlns:a16="http://schemas.microsoft.com/office/drawing/2014/main" id="{18B08235-AA7E-B743-AE7C-EBB0FA41FCF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9016" y="3057836"/>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2" name="Picture 81">
            <a:extLst>
              <a:ext uri="{FF2B5EF4-FFF2-40B4-BE49-F238E27FC236}">
                <a16:creationId xmlns:a16="http://schemas.microsoft.com/office/drawing/2014/main" id="{9795EFBD-0CEB-244E-AD2B-CF2E25F45F9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44438" y="3021596"/>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4" name="Picture 83">
            <a:extLst>
              <a:ext uri="{FF2B5EF4-FFF2-40B4-BE49-F238E27FC236}">
                <a16:creationId xmlns:a16="http://schemas.microsoft.com/office/drawing/2014/main" id="{DACD8977-3C77-6D47-8A71-6F03611BCA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66295" y="3062418"/>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5" name="Picture 84">
            <a:extLst>
              <a:ext uri="{FF2B5EF4-FFF2-40B4-BE49-F238E27FC236}">
                <a16:creationId xmlns:a16="http://schemas.microsoft.com/office/drawing/2014/main" id="{7B24C277-8001-F646-A296-F03FF793229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7210" y="3035169"/>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1" name="Picture 90">
            <a:extLst>
              <a:ext uri="{FF2B5EF4-FFF2-40B4-BE49-F238E27FC236}">
                <a16:creationId xmlns:a16="http://schemas.microsoft.com/office/drawing/2014/main" id="{D6E7731E-AE7C-014E-B5D0-4316973AD49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73039" y="3045126"/>
            <a:ext cx="1339711" cy="1179531"/>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2402889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extLst>
      <p:ext uri="{BB962C8B-B14F-4D97-AF65-F5344CB8AC3E}">
        <p14:creationId xmlns:p14="http://schemas.microsoft.com/office/powerpoint/2010/main" val="200280597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549095"/>
          </a:xfrm>
          <a:prstGeom prst="rect">
            <a:avLst/>
          </a:prstGeom>
        </p:spPr>
        <p:txBody>
          <a:bodyPr/>
          <a:lstStyle/>
          <a:p>
            <a:r>
              <a:rPr lang="en-US" dirty="0"/>
              <a:t>Financial Accounting Process</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Source Document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Journal entries in Journals</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700670" y="2888641"/>
            <a:ext cx="1512000" cy="1512000"/>
            <a:chOff x="1854777" y="257973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54777" y="257973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lang="en-US" altLang="zh-CN" sz="1200" b="1" dirty="0">
                  <a:solidFill>
                    <a:srgbClr val="AAFFEE"/>
                  </a:solidFill>
                  <a:latin typeface="Century Gothic" panose="020B0502020202020204" pitchFamily="34" charset="0"/>
                  <a:ea typeface="Adobe 繁黑體 Std B"/>
                  <a:cs typeface="Adobe 繁黑體 Std B"/>
                </a:rPr>
                <a:t>Post entries to ledger</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84902" y="2672806"/>
              <a:ext cx="1621409"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Trial Balance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Financial Statement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30602" cy="465592"/>
            <a:chOff x="-8505" y="1990492"/>
            <a:chExt cx="3930602" cy="465592"/>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422605" y="2129763"/>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2315095867"/>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System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36347823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Complete set of </a:t>
            </a:r>
            <a:r>
              <a:rPr lang="en-US" dirty="0">
                <a:solidFill>
                  <a:srgbClr val="FF0000"/>
                </a:solidFill>
              </a:rPr>
              <a:t>Generative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9544E9F9-6CE6-2642-9209-9EBE8B1047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1832" y="1452512"/>
            <a:ext cx="5467907" cy="3467582"/>
          </a:xfrm>
          <a:prstGeom prst="rect">
            <a:avLst/>
          </a:prstGeom>
        </p:spPr>
      </p:pic>
      <p:pic>
        <p:nvPicPr>
          <p:cNvPr id="3" name="Picture 2">
            <a:extLst>
              <a:ext uri="{FF2B5EF4-FFF2-40B4-BE49-F238E27FC236}">
                <a16:creationId xmlns:a16="http://schemas.microsoft.com/office/drawing/2014/main" id="{0242A635-A457-4149-9C7B-342E408A4E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0656" y="1167003"/>
            <a:ext cx="3119114" cy="2944263"/>
          </a:xfrm>
          <a:prstGeom prst="rect">
            <a:avLst/>
          </a:prstGeom>
        </p:spPr>
      </p:pic>
    </p:spTree>
    <p:extLst>
      <p:ext uri="{BB962C8B-B14F-4D97-AF65-F5344CB8AC3E}">
        <p14:creationId xmlns:p14="http://schemas.microsoft.com/office/powerpoint/2010/main" val="14832548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796474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55537"/>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2816836877"/>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1860271669"/>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748406782"/>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3920148020"/>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124757814"/>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1505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41474957"/>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Physiology</a:t>
            </a:r>
            <a:br>
              <a:rPr lang="en-US" dirty="0"/>
            </a:br>
            <a:r>
              <a:rPr lang="en-US" dirty="0">
                <a:solidFill>
                  <a:srgbClr val="FF0000"/>
                </a:solidFill>
              </a:rPr>
              <a:t>Checks and Balances</a:t>
            </a:r>
            <a:br>
              <a:rPr lang="en-US" dirty="0">
                <a:solidFill>
                  <a:srgbClr val="FF0000"/>
                </a:solidFill>
              </a:rPr>
            </a:br>
            <a:r>
              <a:rPr lang="en-US" dirty="0">
                <a:solidFill>
                  <a:srgbClr val="FF0000"/>
                </a:solidFill>
              </a:rPr>
              <a:t>Data Plane and the Control Plane</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60135634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24027355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extLst>
      <p:ext uri="{BB962C8B-B14F-4D97-AF65-F5344CB8AC3E}">
        <p14:creationId xmlns:p14="http://schemas.microsoft.com/office/powerpoint/2010/main" val="2274992456"/>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10272410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268815"/>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2232195329"/>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xfrm>
            <a:off x="2204176" y="145651"/>
            <a:ext cx="5064427" cy="946200"/>
          </a:xfrm>
          <a:prstGeom prst="rect">
            <a:avLst/>
          </a:prstGeom>
        </p:spPr>
        <p:txBody>
          <a:bodyPr>
            <a:normAutofit fontScale="90000"/>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extLst>
              <p:ext uri="{D42A27DB-BD31-4B8C-83A1-F6EECF244321}">
                <p14:modId xmlns:p14="http://schemas.microsoft.com/office/powerpoint/2010/main" val="4203291982"/>
              </p:ext>
            </p:extLst>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203013" y="3052816"/>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1606014394"/>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Tree>
    <p:extLst>
      <p:ext uri="{BB962C8B-B14F-4D97-AF65-F5344CB8AC3E}">
        <p14:creationId xmlns:p14="http://schemas.microsoft.com/office/powerpoint/2010/main" val="40626993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 Spaces in Databases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3" name="Picture 2">
            <a:hlinkClick r:id="rId3"/>
            <a:extLst>
              <a:ext uri="{FF2B5EF4-FFF2-40B4-BE49-F238E27FC236}">
                <a16:creationId xmlns:a16="http://schemas.microsoft.com/office/drawing/2014/main" id="{F534ED34-88F5-1C41-AEC8-161EC9C2EF3E}"/>
              </a:ext>
            </a:extLst>
          </p:cNvPr>
          <p:cNvPicPr>
            <a:picLocks noChangeAspect="1"/>
          </p:cNvPicPr>
          <p:nvPr/>
        </p:nvPicPr>
        <p:blipFill>
          <a:blip r:embed="rId4"/>
          <a:stretch>
            <a:fillRect/>
          </a:stretch>
        </p:blipFill>
        <p:spPr>
          <a:xfrm>
            <a:off x="166454" y="1493899"/>
            <a:ext cx="5238872" cy="3247695"/>
          </a:xfrm>
          <a:prstGeom prst="rect">
            <a:avLst/>
          </a:prstGeom>
        </p:spPr>
      </p:pic>
      <p:pic>
        <p:nvPicPr>
          <p:cNvPr id="2" name="Picture 1">
            <a:extLst>
              <a:ext uri="{FF2B5EF4-FFF2-40B4-BE49-F238E27FC236}">
                <a16:creationId xmlns:a16="http://schemas.microsoft.com/office/drawing/2014/main" id="{3F8E817D-EA6F-0543-B279-BD7E31836B8E}"/>
              </a:ext>
            </a:extLst>
          </p:cNvPr>
          <p:cNvPicPr>
            <a:picLocks noChangeAspect="1"/>
          </p:cNvPicPr>
          <p:nvPr/>
        </p:nvPicPr>
        <p:blipFill>
          <a:blip r:embed="rId5"/>
          <a:stretch>
            <a:fillRect/>
          </a:stretch>
        </p:blipFill>
        <p:spPr>
          <a:xfrm>
            <a:off x="5513188" y="1520005"/>
            <a:ext cx="1668991" cy="2025178"/>
          </a:xfrm>
          <a:prstGeom prst="rect">
            <a:avLst/>
          </a:prstGeom>
        </p:spPr>
      </p:pic>
      <p:pic>
        <p:nvPicPr>
          <p:cNvPr id="4" name="Picture 3">
            <a:extLst>
              <a:ext uri="{FF2B5EF4-FFF2-40B4-BE49-F238E27FC236}">
                <a16:creationId xmlns:a16="http://schemas.microsoft.com/office/drawing/2014/main" id="{EAA50CA5-9FD0-064D-AC1B-79C020709F06}"/>
              </a:ext>
            </a:extLst>
          </p:cNvPr>
          <p:cNvPicPr>
            <a:picLocks noChangeAspect="1"/>
          </p:cNvPicPr>
          <p:nvPr/>
        </p:nvPicPr>
        <p:blipFill>
          <a:blip r:embed="rId6"/>
          <a:stretch>
            <a:fillRect/>
          </a:stretch>
        </p:blipFill>
        <p:spPr>
          <a:xfrm>
            <a:off x="7182179" y="2532594"/>
            <a:ext cx="1650121" cy="2047740"/>
          </a:xfrm>
          <a:prstGeom prst="rect">
            <a:avLst/>
          </a:prstGeom>
        </p:spPr>
      </p:pic>
    </p:spTree>
    <p:extLst>
      <p:ext uri="{BB962C8B-B14F-4D97-AF65-F5344CB8AC3E}">
        <p14:creationId xmlns:p14="http://schemas.microsoft.com/office/powerpoint/2010/main" val="24825271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We are in the Universe,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7454793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5" name="Picture 14">
            <a:extLst>
              <a:ext uri="{FF2B5EF4-FFF2-40B4-BE49-F238E27FC236}">
                <a16:creationId xmlns:a16="http://schemas.microsoft.com/office/drawing/2014/main" id="{DC7AC602-14A8-DF42-8D3E-73C5D27E85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3876" y="146933"/>
            <a:ext cx="5678424" cy="4996567"/>
          </a:xfrm>
          <a:prstGeom prst="rect">
            <a:avLst/>
          </a:prstGeom>
        </p:spPr>
      </p:pic>
      <p:sp>
        <p:nvSpPr>
          <p:cNvPr id="78" name="Google Shape;78;p17"/>
          <p:cNvSpPr txBox="1">
            <a:spLocks noGrp="1"/>
          </p:cNvSpPr>
          <p:nvPr>
            <p:ph type="title"/>
          </p:nvPr>
        </p:nvSpPr>
        <p:spPr>
          <a:xfrm>
            <a:off x="380915" y="493518"/>
            <a:ext cx="3345900" cy="42034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Abundant Tools and Data Sources </a:t>
            </a:r>
            <a:br>
              <a:rPr lang="en" dirty="0"/>
            </a:br>
            <a:r>
              <a:rPr lang="en" dirty="0"/>
              <a:t>can all be accessed through Web Browsers</a:t>
            </a:r>
            <a:endParaRPr dirty="0"/>
          </a:p>
        </p:txBody>
      </p:sp>
      <p:pic>
        <p:nvPicPr>
          <p:cNvPr id="16" name="Picture 15">
            <a:extLst>
              <a:ext uri="{FF2B5EF4-FFF2-40B4-BE49-F238E27FC236}">
                <a16:creationId xmlns:a16="http://schemas.microsoft.com/office/drawing/2014/main" id="{C6B03FF7-EB7D-A248-989D-EDACA86141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4371" y="2348357"/>
            <a:ext cx="431038" cy="431038"/>
          </a:xfrm>
          <a:prstGeom prst="rect">
            <a:avLst/>
          </a:prstGeom>
        </p:spPr>
      </p:pic>
      <p:pic>
        <p:nvPicPr>
          <p:cNvPr id="17" name="Picture 16">
            <a:extLst>
              <a:ext uri="{FF2B5EF4-FFF2-40B4-BE49-F238E27FC236}">
                <a16:creationId xmlns:a16="http://schemas.microsoft.com/office/drawing/2014/main" id="{F08E6C2A-FFC3-DA43-8A4D-DDEB0572F4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65409" y="2356231"/>
            <a:ext cx="431038" cy="431038"/>
          </a:xfrm>
          <a:prstGeom prst="rect">
            <a:avLst/>
          </a:prstGeom>
        </p:spPr>
      </p:pic>
      <p:pic>
        <p:nvPicPr>
          <p:cNvPr id="18" name="Picture 17">
            <a:extLst>
              <a:ext uri="{FF2B5EF4-FFF2-40B4-BE49-F238E27FC236}">
                <a16:creationId xmlns:a16="http://schemas.microsoft.com/office/drawing/2014/main" id="{BA3C8F4D-6C85-F043-9742-9A98ED5D29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5871788" y="2356231"/>
            <a:ext cx="431038" cy="431038"/>
          </a:xfrm>
          <a:prstGeom prst="rect">
            <a:avLst/>
          </a:prstGeom>
        </p:spPr>
      </p:pic>
      <p:pic>
        <p:nvPicPr>
          <p:cNvPr id="19" name="Picture 18">
            <a:extLst>
              <a:ext uri="{FF2B5EF4-FFF2-40B4-BE49-F238E27FC236}">
                <a16:creationId xmlns:a16="http://schemas.microsoft.com/office/drawing/2014/main" id="{C4CFCF8D-B3AE-E441-B617-AB88E342D8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2826" y="2348357"/>
            <a:ext cx="431038" cy="431038"/>
          </a:xfrm>
          <a:prstGeom prst="rect">
            <a:avLst/>
          </a:prstGeom>
        </p:spPr>
      </p:pic>
      <p:pic>
        <p:nvPicPr>
          <p:cNvPr id="20" name="Picture 19">
            <a:extLst>
              <a:ext uri="{FF2B5EF4-FFF2-40B4-BE49-F238E27FC236}">
                <a16:creationId xmlns:a16="http://schemas.microsoft.com/office/drawing/2014/main" id="{FA09C160-96D7-B04A-90EA-58A70F830D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5160" y="3956572"/>
            <a:ext cx="1251924" cy="704207"/>
          </a:xfrm>
          <a:prstGeom prst="rect">
            <a:avLst/>
          </a:prstGeom>
        </p:spPr>
      </p:pic>
      <p:pic>
        <p:nvPicPr>
          <p:cNvPr id="22" name="Picture 21">
            <a:extLst>
              <a:ext uri="{FF2B5EF4-FFF2-40B4-BE49-F238E27FC236}">
                <a16:creationId xmlns:a16="http://schemas.microsoft.com/office/drawing/2014/main" id="{075EE5BD-0345-3E4C-8FC0-66C47E3075E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089890" y="4502512"/>
            <a:ext cx="643974" cy="563263"/>
          </a:xfrm>
          <a:prstGeom prst="rect">
            <a:avLst/>
          </a:prstGeom>
        </p:spPr>
      </p:pic>
      <p:sp>
        <p:nvSpPr>
          <p:cNvPr id="2" name="Slide Number Placeholder 1">
            <a:extLst>
              <a:ext uri="{FF2B5EF4-FFF2-40B4-BE49-F238E27FC236}">
                <a16:creationId xmlns:a16="http://schemas.microsoft.com/office/drawing/2014/main" id="{41AC3D5F-77C9-2542-B5C0-303BC9F5E5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a:p>
        </p:txBody>
      </p:sp>
      <p:pic>
        <p:nvPicPr>
          <p:cNvPr id="11" name="Picture 10">
            <a:extLst>
              <a:ext uri="{FF2B5EF4-FFF2-40B4-BE49-F238E27FC236}">
                <a16:creationId xmlns:a16="http://schemas.microsoft.com/office/drawing/2014/main" id="{AB917D94-44F6-164A-A76F-38052332F46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73787" y="486483"/>
            <a:ext cx="1671836" cy="1000315"/>
          </a:xfrm>
          <a:prstGeom prst="rect">
            <a:avLst/>
          </a:prstGeom>
        </p:spPr>
      </p:pic>
    </p:spTree>
    <p:extLst>
      <p:ext uri="{BB962C8B-B14F-4D97-AF65-F5344CB8AC3E}">
        <p14:creationId xmlns:p14="http://schemas.microsoft.com/office/powerpoint/2010/main" val="15390001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Namespace Management operated under </a:t>
            </a:r>
            <a:br>
              <a:rPr lang="en-US" dirty="0"/>
            </a:br>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Tree>
    <p:extLst>
      <p:ext uri="{BB962C8B-B14F-4D97-AF65-F5344CB8AC3E}">
        <p14:creationId xmlns:p14="http://schemas.microsoft.com/office/powerpoint/2010/main" val="951621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Thinking in Math = Acting in Namespaces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1744148" y="2238426"/>
            <a:ext cx="5655715" cy="307777"/>
          </a:xfrm>
          <a:prstGeom prst="rect">
            <a:avLst/>
          </a:prstGeom>
          <a:noFill/>
        </p:spPr>
        <p:txBody>
          <a:bodyPr wrap="none" rtlCol="0">
            <a:spAutoFit/>
          </a:bodyPr>
          <a:lstStyle/>
          <a:p>
            <a:pPr algn="ctr"/>
            <a:r>
              <a:rPr lang="en-TW" dirty="0"/>
              <a:t>Bertrand Russell’s Principles of Mathematics on “</a:t>
            </a:r>
            <a:r>
              <a:rPr lang="en-TW" b="1" i="1" dirty="0"/>
              <a:t>Doctrine of Types</a:t>
            </a:r>
            <a:r>
              <a:rPr lang="en-TW" dirty="0"/>
              <a:t>”</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1615923"/>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sp>
        <p:nvSpPr>
          <p:cNvPr id="3" name="TextBox 2">
            <a:extLst>
              <a:ext uri="{FF2B5EF4-FFF2-40B4-BE49-F238E27FC236}">
                <a16:creationId xmlns:a16="http://schemas.microsoft.com/office/drawing/2014/main" id="{6D63FA0E-877B-5A4E-8819-BFE4CE5BB145}"/>
              </a:ext>
            </a:extLst>
          </p:cNvPr>
          <p:cNvSpPr txBox="1"/>
          <p:nvPr/>
        </p:nvSpPr>
        <p:spPr>
          <a:xfrm>
            <a:off x="363152" y="2788914"/>
            <a:ext cx="8417690" cy="861774"/>
          </a:xfrm>
          <a:prstGeom prst="rect">
            <a:avLst/>
          </a:prstGeom>
          <a:noFill/>
        </p:spPr>
        <p:txBody>
          <a:bodyPr wrap="none" rtlCol="0">
            <a:spAutoFit/>
          </a:bodyPr>
          <a:lstStyle/>
          <a:p>
            <a:pPr algn="ctr"/>
            <a:r>
              <a:rPr lang="en-TW" dirty="0"/>
              <a:t>The way to write and organize names becomes the essence.</a:t>
            </a:r>
          </a:p>
          <a:p>
            <a:pPr algn="ctr"/>
            <a:r>
              <a:rPr lang="en-TW" sz="3600" dirty="0"/>
              <a:t>What methods and tools can be helpful?</a:t>
            </a:r>
          </a:p>
        </p:txBody>
      </p:sp>
    </p:spTree>
    <p:extLst>
      <p:ext uri="{BB962C8B-B14F-4D97-AF65-F5344CB8AC3E}">
        <p14:creationId xmlns:p14="http://schemas.microsoft.com/office/powerpoint/2010/main" val="15553986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Discussion and Future Applications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pPr>
              <a:buFont typeface="+mj-lt"/>
              <a:buAutoNum type="arabicPeriod"/>
            </a:pPr>
            <a:r>
              <a:rPr lang="en-US" sz="1600" dirty="0">
                <a:latin typeface="Arial Rounded MT Bold" panose="020F0704030504030204" pitchFamily="34" charset="77"/>
              </a:rPr>
              <a:t>Past Known efforts</a:t>
            </a:r>
            <a:endParaRPr lang="en-TW" sz="160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Alternative Strategies?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Other Applications?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1447" y="3762780"/>
            <a:ext cx="3837000" cy="900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Round Table Discussion</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0F6F7FF5-A338-DC4A-AF87-DA801B8D3C72}"/>
              </a:ext>
            </a:extLst>
          </p:cNvPr>
          <p:cNvPicPr>
            <a:picLocks noChangeAspect="1"/>
          </p:cNvPicPr>
          <p:nvPr/>
        </p:nvPicPr>
        <p:blipFill>
          <a:blip r:embed="rId4"/>
          <a:stretch>
            <a:fillRect/>
          </a:stretch>
        </p:blipFill>
        <p:spPr>
          <a:xfrm>
            <a:off x="989533" y="1528877"/>
            <a:ext cx="2360829" cy="2233903"/>
          </a:xfrm>
          <a:prstGeom prst="rect">
            <a:avLst/>
          </a:prstGeom>
        </p:spPr>
      </p:pic>
    </p:spTree>
    <p:extLst>
      <p:ext uri="{BB962C8B-B14F-4D97-AF65-F5344CB8AC3E}">
        <p14:creationId xmlns:p14="http://schemas.microsoft.com/office/powerpoint/2010/main" val="31836462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lgn="ctr">
              <a:defRPr/>
            </a:pPr>
            <a:r>
              <a:rPr lang="en-US" dirty="0">
                <a:cs typeface="+mj-cs"/>
              </a:rPr>
              <a:t>Knowledge Management in </a:t>
            </a:r>
            <a:r>
              <a:rPr lang="en-US" dirty="0" err="1">
                <a:cs typeface="+mj-cs"/>
              </a:rPr>
              <a:t>NsM</a:t>
            </a:r>
            <a:endParaRPr lang="en-US" dirty="0">
              <a:cs typeface="+mj-cs"/>
            </a:endParaRP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1282700"/>
            <a:ext cx="6506766" cy="3403600"/>
          </a:xfrm>
        </p:spPr>
        <p:txBody>
          <a:bodyPr/>
          <a:lstStyle/>
          <a:p>
            <a:pPr>
              <a:spcBef>
                <a:spcPct val="65000"/>
              </a:spcBef>
            </a:pPr>
            <a:r>
              <a:rPr lang="en-US" altLang="en-CN" sz="1400" dirty="0">
                <a:latin typeface="Comic Sans MS" panose="030F0902030302020204" pitchFamily="66" charset="0"/>
                <a:ea typeface="ＭＳ Ｐゴシック" panose="020B0600070205080204" pitchFamily="34" charset="-128"/>
              </a:rPr>
              <a:t>Poincare: Math=art of naming different things with the same name.</a:t>
            </a:r>
          </a:p>
          <a:p>
            <a:pPr>
              <a:lnSpc>
                <a:spcPct val="125000"/>
              </a:lnSpc>
              <a:spcBef>
                <a:spcPct val="65000"/>
              </a:spcBef>
            </a:pPr>
            <a:r>
              <a:rPr lang="en-US" altLang="en-CN" sz="1400" dirty="0">
                <a:latin typeface="Comic Sans MS" panose="030F0902030302020204" pitchFamily="66" charset="0"/>
                <a:ea typeface="ＭＳ Ｐゴシック" panose="020B0600070205080204" pitchFamily="34" charset="-128"/>
              </a:rPr>
              <a:t>With lambda calculus, Namespace can be computable</a:t>
            </a:r>
          </a:p>
          <a:p>
            <a:pPr lvl="1">
              <a:spcBef>
                <a:spcPct val="65000"/>
              </a:spcBef>
            </a:pPr>
            <a:r>
              <a:rPr lang="en-US" altLang="en-CN" sz="1100" dirty="0">
                <a:latin typeface="Comic Sans MS" panose="030F0902030302020204" pitchFamily="66" charset="0"/>
                <a:ea typeface="ＭＳ Ｐゴシック" panose="020B0600070205080204" pitchFamily="34" charset="-128"/>
              </a:rPr>
              <a:t>Very large scale name space can be organized by Machines</a:t>
            </a:r>
          </a:p>
          <a:p>
            <a:pPr lvl="1">
              <a:spcBef>
                <a:spcPct val="65000"/>
              </a:spcBef>
            </a:pPr>
            <a:r>
              <a:rPr lang="en-US" altLang="en-CN" sz="1100" dirty="0">
                <a:latin typeface="Comic Sans MS" panose="030F0902030302020204" pitchFamily="66" charset="0"/>
                <a:ea typeface="ＭＳ Ｐゴシック" panose="020B0600070205080204" pitchFamily="34" charset="-128"/>
              </a:rPr>
              <a:t>Through computing machinery, one may trade storage space with time</a:t>
            </a:r>
          </a:p>
          <a:p>
            <a:pPr>
              <a:spcBef>
                <a:spcPct val="65000"/>
              </a:spcBef>
            </a:pPr>
            <a:r>
              <a:rPr lang="en-US" altLang="en-CN" sz="1400" dirty="0" err="1">
                <a:latin typeface="Comic Sans MS" panose="030F0902030302020204" pitchFamily="66" charset="0"/>
                <a:ea typeface="ＭＳ Ｐゴシック" panose="020B0600070205080204" pitchFamily="34" charset="-128"/>
              </a:rPr>
              <a:t>NsM</a:t>
            </a:r>
            <a:r>
              <a:rPr lang="en-US" altLang="en-CN" sz="1400" dirty="0">
                <a:latin typeface="Comic Sans MS" panose="030F0902030302020204" pitchFamily="66" charset="0"/>
                <a:ea typeface="ＭＳ Ｐゴシック" panose="020B0600070205080204" pitchFamily="34" charset="-128"/>
              </a:rPr>
              <a:t> can bring unprecedented utility to many fields of applications</a:t>
            </a:r>
          </a:p>
          <a:p>
            <a:pPr>
              <a:spcBef>
                <a:spcPct val="65000"/>
              </a:spcBef>
            </a:pPr>
            <a:r>
              <a:rPr lang="en-US" altLang="en-CN" sz="1400" dirty="0">
                <a:latin typeface="Comic Sans MS" panose="030F0902030302020204" pitchFamily="66" charset="0"/>
                <a:ea typeface="ＭＳ Ｐゴシック" panose="020B0600070205080204" pitchFamily="34" charset="-128"/>
              </a:rPr>
              <a:t>A different way to look at computable abstractions</a:t>
            </a:r>
          </a:p>
          <a:p>
            <a:pPr lvl="1">
              <a:spcBef>
                <a:spcPct val="65000"/>
              </a:spcBef>
            </a:pPr>
            <a:r>
              <a:rPr lang="en-US" altLang="en-CN" sz="1100" dirty="0">
                <a:latin typeface="Comic Sans MS" panose="030F0902030302020204" pitchFamily="66" charset="0"/>
                <a:ea typeface="ＭＳ Ｐゴシック" panose="020B0600070205080204" pitchFamily="34" charset="-128"/>
              </a:rPr>
              <a:t>Computational abstractions can be reduced down to </a:t>
            </a:r>
            <a:r>
              <a:rPr lang="en-US" altLang="en-CN" sz="1100" dirty="0" err="1">
                <a:latin typeface="Comic Sans MS" panose="030F0902030302020204" pitchFamily="66" charset="0"/>
                <a:ea typeface="ＭＳ Ｐゴシック" panose="020B0600070205080204" pitchFamily="34" charset="-128"/>
              </a:rPr>
              <a:t>NsM</a:t>
            </a:r>
            <a:endParaRPr lang="en-US" altLang="en-CN" sz="1100" dirty="0">
              <a:latin typeface="Comic Sans MS" panose="030F0902030302020204" pitchFamily="66" charset="0"/>
              <a:ea typeface="ＭＳ Ｐゴシック" panose="020B0600070205080204" pitchFamily="34" charset="-128"/>
            </a:endParaRPr>
          </a:p>
          <a:p>
            <a:pPr lvl="1">
              <a:spcBef>
                <a:spcPct val="65000"/>
              </a:spcBef>
            </a:pPr>
            <a:r>
              <a:rPr lang="en-US" altLang="en-CN" sz="1100" dirty="0">
                <a:latin typeface="Comic Sans MS" panose="030F0902030302020204" pitchFamily="66" charset="0"/>
                <a:ea typeface="ＭＳ Ｐゴシック" panose="020B0600070205080204" pitchFamily="34" charset="-128"/>
              </a:rPr>
              <a:t>Space-time-energy can be unified in the namespace of structured operations</a:t>
            </a:r>
          </a:p>
        </p:txBody>
      </p:sp>
    </p:spTree>
    <p:extLst>
      <p:ext uri="{BB962C8B-B14F-4D97-AF65-F5344CB8AC3E}">
        <p14:creationId xmlns:p14="http://schemas.microsoft.com/office/powerpoint/2010/main" val="1007676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48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0483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0483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048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A22E59-C732-6E46-A0BF-812790056C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11218"/>
            <a:ext cx="9144000" cy="4388577"/>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7490755" y="971741"/>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3" name="TextBox 2">
            <a:extLst>
              <a:ext uri="{FF2B5EF4-FFF2-40B4-BE49-F238E27FC236}">
                <a16:creationId xmlns:a16="http://schemas.microsoft.com/office/drawing/2014/main" id="{50CA55F5-8828-F449-9A1A-6982591B66AF}"/>
              </a:ext>
            </a:extLst>
          </p:cNvPr>
          <p:cNvSpPr txBox="1"/>
          <p:nvPr/>
        </p:nvSpPr>
        <p:spPr>
          <a:xfrm>
            <a:off x="1332061" y="3660986"/>
            <a:ext cx="6460423" cy="769441"/>
          </a:xfrm>
          <a:prstGeom prst="rect">
            <a:avLst/>
          </a:prstGeom>
          <a:noFill/>
        </p:spPr>
        <p:txBody>
          <a:bodyPr wrap="none" rtlCol="0">
            <a:spAutoFit/>
          </a:bodyPr>
          <a:lstStyle/>
          <a:p>
            <a:r>
              <a:rPr lang="en-US" sz="4400" b="1" dirty="0">
                <a:ln>
                  <a:solidFill>
                    <a:srgbClr val="5A4A1A"/>
                  </a:solidFill>
                </a:ln>
                <a:solidFill>
                  <a:schemeClr val="bg1"/>
                </a:solidFill>
              </a:rPr>
              <a:t>It is all made of Names!</a:t>
            </a:r>
          </a:p>
        </p:txBody>
      </p:sp>
      <p:sp>
        <p:nvSpPr>
          <p:cNvPr id="8" name="TextBox 7">
            <a:extLst>
              <a:ext uri="{FF2B5EF4-FFF2-40B4-BE49-F238E27FC236}">
                <a16:creationId xmlns:a16="http://schemas.microsoft.com/office/drawing/2014/main" id="{7650F25B-2817-D640-B21D-D5F09717284F}"/>
              </a:ext>
            </a:extLst>
          </p:cNvPr>
          <p:cNvSpPr txBox="1"/>
          <p:nvPr/>
        </p:nvSpPr>
        <p:spPr>
          <a:xfrm>
            <a:off x="2943188" y="871919"/>
            <a:ext cx="3257623" cy="769441"/>
          </a:xfrm>
          <a:prstGeom prst="rect">
            <a:avLst/>
          </a:prstGeom>
          <a:noFill/>
        </p:spPr>
        <p:txBody>
          <a:bodyPr wrap="none" rtlCol="0">
            <a:spAutoFit/>
          </a:bodyPr>
          <a:lstStyle/>
          <a:p>
            <a:r>
              <a:rPr lang="en-US" sz="4400" b="1" dirty="0">
                <a:ln>
                  <a:solidFill>
                    <a:srgbClr val="5A4A1A"/>
                  </a:solidFill>
                </a:ln>
                <a:solidFill>
                  <a:schemeClr val="bg1"/>
                </a:solidFill>
              </a:rPr>
              <a:t>Conclusion</a:t>
            </a:r>
          </a:p>
        </p:txBody>
      </p:sp>
      <p:sp>
        <p:nvSpPr>
          <p:cNvPr id="12" name="TextBox 11">
            <a:extLst>
              <a:ext uri="{FF2B5EF4-FFF2-40B4-BE49-F238E27FC236}">
                <a16:creationId xmlns:a16="http://schemas.microsoft.com/office/drawing/2014/main" id="{C649405C-86B3-6F42-B763-691D6D62FACE}"/>
              </a:ext>
            </a:extLst>
          </p:cNvPr>
          <p:cNvSpPr txBox="1"/>
          <p:nvPr/>
        </p:nvSpPr>
        <p:spPr>
          <a:xfrm>
            <a:off x="2160121" y="109049"/>
            <a:ext cx="4823756" cy="307777"/>
          </a:xfrm>
          <a:prstGeom prst="rect">
            <a:avLst/>
          </a:prstGeom>
          <a:noFill/>
        </p:spPr>
        <p:txBody>
          <a:bodyPr wrap="none" rtlCol="0">
            <a:spAutoFit/>
          </a:bodyPr>
          <a:lstStyle/>
          <a:p>
            <a:r>
              <a:rPr lang="en-US" b="1" dirty="0"/>
              <a:t>Lets go back to the birth place of the World Wide Web!</a:t>
            </a:r>
          </a:p>
        </p:txBody>
      </p:sp>
    </p:spTree>
    <p:extLst>
      <p:ext uri="{BB962C8B-B14F-4D97-AF65-F5344CB8AC3E}">
        <p14:creationId xmlns:p14="http://schemas.microsoft.com/office/powerpoint/2010/main" val="9495456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 2021</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133</a:t>
            </a:fld>
            <a:endParaRPr lang="en" dirty="0"/>
          </a:p>
        </p:txBody>
      </p:sp>
    </p:spTree>
    <p:extLst>
      <p:ext uri="{BB962C8B-B14F-4D97-AF65-F5344CB8AC3E}">
        <p14:creationId xmlns:p14="http://schemas.microsoft.com/office/powerpoint/2010/main" val="28898855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Metaphors make up the Foundation of Cognition</a:t>
            </a:r>
            <a:endParaRPr dirty="0">
              <a:solidFill>
                <a:schemeClr val="tx1"/>
              </a:solidFill>
            </a:endParaRPr>
          </a:p>
        </p:txBody>
      </p:sp>
      <p:sp>
        <p:nvSpPr>
          <p:cNvPr id="3" name="TextBox 2">
            <a:extLst>
              <a:ext uri="{FF2B5EF4-FFF2-40B4-BE49-F238E27FC236}">
                <a16:creationId xmlns:a16="http://schemas.microsoft.com/office/drawing/2014/main" id="{068849CE-C06A-4C44-9168-1CB0D50EA533}"/>
              </a:ext>
            </a:extLst>
          </p:cNvPr>
          <p:cNvSpPr txBox="1"/>
          <p:nvPr/>
        </p:nvSpPr>
        <p:spPr>
          <a:xfrm>
            <a:off x="3311078" y="4698475"/>
            <a:ext cx="2521844" cy="307777"/>
          </a:xfrm>
          <a:prstGeom prst="rect">
            <a:avLst/>
          </a:prstGeom>
          <a:noFill/>
        </p:spPr>
        <p:txBody>
          <a:bodyPr wrap="none" rtlCol="0">
            <a:spAutoFit/>
          </a:bodyPr>
          <a:lstStyle/>
          <a:p>
            <a:r>
              <a:rPr lang="en-US" dirty="0">
                <a:hlinkClick r:id="rId3"/>
              </a:rPr>
              <a:t>https://youtu.be/n8m7lFQ3njk</a:t>
            </a:r>
            <a:endParaRPr lang="en-TW" dirty="0"/>
          </a:p>
        </p:txBody>
      </p:sp>
      <p:pic>
        <p:nvPicPr>
          <p:cNvPr id="5" name="Picture 4">
            <a:hlinkClick r:id="rId4"/>
            <a:extLst>
              <a:ext uri="{FF2B5EF4-FFF2-40B4-BE49-F238E27FC236}">
                <a16:creationId xmlns:a16="http://schemas.microsoft.com/office/drawing/2014/main" id="{889A2965-EA1B-F248-AB58-5E13202F1DDE}"/>
              </a:ext>
            </a:extLst>
          </p:cNvPr>
          <p:cNvPicPr>
            <a:picLocks noChangeAspect="1"/>
          </p:cNvPicPr>
          <p:nvPr/>
        </p:nvPicPr>
        <p:blipFill>
          <a:blip r:embed="rId5"/>
          <a:stretch>
            <a:fillRect/>
          </a:stretch>
        </p:blipFill>
        <p:spPr>
          <a:xfrm>
            <a:off x="4764321" y="1017725"/>
            <a:ext cx="4001380" cy="3438686"/>
          </a:xfrm>
          <a:prstGeom prst="rect">
            <a:avLst/>
          </a:prstGeom>
        </p:spPr>
      </p:pic>
      <p:pic>
        <p:nvPicPr>
          <p:cNvPr id="6" name="Picture 5">
            <a:hlinkClick r:id="rId6"/>
            <a:extLst>
              <a:ext uri="{FF2B5EF4-FFF2-40B4-BE49-F238E27FC236}">
                <a16:creationId xmlns:a16="http://schemas.microsoft.com/office/drawing/2014/main" id="{6F4E48F4-15CA-FA46-971D-03C20B9D3D47}"/>
              </a:ext>
            </a:extLst>
          </p:cNvPr>
          <p:cNvPicPr>
            <a:picLocks noChangeAspect="1"/>
          </p:cNvPicPr>
          <p:nvPr/>
        </p:nvPicPr>
        <p:blipFill>
          <a:blip r:embed="rId7"/>
          <a:stretch>
            <a:fillRect/>
          </a:stretch>
        </p:blipFill>
        <p:spPr>
          <a:xfrm>
            <a:off x="378298" y="1017725"/>
            <a:ext cx="4186227" cy="3438686"/>
          </a:xfrm>
          <a:prstGeom prst="rect">
            <a:avLst/>
          </a:prstGeom>
        </p:spPr>
      </p:pic>
      <p:pic>
        <p:nvPicPr>
          <p:cNvPr id="8" name="Picture 7">
            <a:extLst>
              <a:ext uri="{FF2B5EF4-FFF2-40B4-BE49-F238E27FC236}">
                <a16:creationId xmlns:a16="http://schemas.microsoft.com/office/drawing/2014/main" id="{0528604E-B60E-6E46-84F1-8F3ED81A05B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78502" y="859640"/>
            <a:ext cx="998086" cy="1461570"/>
          </a:xfrm>
          <a:prstGeom prst="rect">
            <a:avLst/>
          </a:prstGeom>
        </p:spPr>
      </p:pic>
    </p:spTree>
    <p:extLst>
      <p:ext uri="{BB962C8B-B14F-4D97-AF65-F5344CB8AC3E}">
        <p14:creationId xmlns:p14="http://schemas.microsoft.com/office/powerpoint/2010/main" val="23601335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Learnability Hypothesis by Leslie Valiant</a:t>
            </a:r>
            <a:endParaRPr dirty="0">
              <a:solidFill>
                <a:schemeClr val="tx1"/>
              </a:solidFill>
            </a:endParaRPr>
          </a:p>
        </p:txBody>
      </p:sp>
      <p:sp>
        <p:nvSpPr>
          <p:cNvPr id="7" name="Google Shape;61;p14">
            <a:extLst>
              <a:ext uri="{FF2B5EF4-FFF2-40B4-BE49-F238E27FC236}">
                <a16:creationId xmlns:a16="http://schemas.microsoft.com/office/drawing/2014/main" id="{DDE9B708-5642-BE4A-B122-FBBF27D76F35}"/>
              </a:ext>
            </a:extLst>
          </p:cNvPr>
          <p:cNvSpPr txBox="1">
            <a:spLocks/>
          </p:cNvSpPr>
          <p:nvPr/>
        </p:nvSpPr>
        <p:spPr>
          <a:xfrm>
            <a:off x="4494507" y="1193368"/>
            <a:ext cx="4238787" cy="33398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42900">
              <a:buSzPts val="1800"/>
              <a:buFont typeface="+mj-lt"/>
              <a:buAutoNum type="alphaUcPeriod"/>
            </a:pPr>
            <a:r>
              <a:rPr lang="en-US" sz="1800" dirty="0"/>
              <a:t>The machines can provably learn whole classes of concepts. Furthermore these classes can be characterized.</a:t>
            </a:r>
          </a:p>
          <a:p>
            <a:pPr marL="457200" indent="-342900">
              <a:buSzPts val="1800"/>
              <a:buFont typeface="+mj-lt"/>
              <a:buAutoNum type="alphaUcPeriod"/>
            </a:pPr>
            <a:r>
              <a:rPr lang="en-US" sz="1800" dirty="0"/>
              <a:t>The classes of concepts are appropriate and nontrivial for general purpose knowledge, </a:t>
            </a:r>
          </a:p>
          <a:p>
            <a:pPr marL="457200" indent="-342900">
              <a:buSzPts val="1800"/>
              <a:buFont typeface="+mj-lt"/>
              <a:buAutoNum type="alphaUcPeriod"/>
            </a:pPr>
            <a:r>
              <a:rPr lang="en-US" sz="1800" dirty="0"/>
              <a:t>The computational process by which the machines deduce the desired programs requires a feasible (i.e. polynomial) number of steps.</a:t>
            </a:r>
          </a:p>
        </p:txBody>
      </p:sp>
      <p:pic>
        <p:nvPicPr>
          <p:cNvPr id="9" name="Picture 8">
            <a:hlinkClick r:id="rId3"/>
            <a:extLst>
              <a:ext uri="{FF2B5EF4-FFF2-40B4-BE49-F238E27FC236}">
                <a16:creationId xmlns:a16="http://schemas.microsoft.com/office/drawing/2014/main" id="{1BC70590-B596-FA42-AB6C-F8838691AA54}"/>
              </a:ext>
            </a:extLst>
          </p:cNvPr>
          <p:cNvPicPr>
            <a:picLocks noChangeAspect="1"/>
          </p:cNvPicPr>
          <p:nvPr/>
        </p:nvPicPr>
        <p:blipFill>
          <a:blip r:embed="rId4"/>
          <a:stretch>
            <a:fillRect/>
          </a:stretch>
        </p:blipFill>
        <p:spPr>
          <a:xfrm>
            <a:off x="2127136" y="1176075"/>
            <a:ext cx="1041400" cy="1638300"/>
          </a:xfrm>
          <a:prstGeom prst="rect">
            <a:avLst/>
          </a:prstGeom>
        </p:spPr>
      </p:pic>
      <p:sp>
        <p:nvSpPr>
          <p:cNvPr id="10" name="TextBox 9">
            <a:extLst>
              <a:ext uri="{FF2B5EF4-FFF2-40B4-BE49-F238E27FC236}">
                <a16:creationId xmlns:a16="http://schemas.microsoft.com/office/drawing/2014/main" id="{EEA077DA-1454-324C-B40F-2F0826727A77}"/>
              </a:ext>
            </a:extLst>
          </p:cNvPr>
          <p:cNvSpPr txBox="1"/>
          <p:nvPr/>
        </p:nvSpPr>
        <p:spPr>
          <a:xfrm>
            <a:off x="1782305" y="2869772"/>
            <a:ext cx="1814920" cy="523220"/>
          </a:xfrm>
          <a:prstGeom prst="rect">
            <a:avLst/>
          </a:prstGeom>
          <a:noFill/>
        </p:spPr>
        <p:txBody>
          <a:bodyPr wrap="none" rtlCol="0">
            <a:spAutoFit/>
          </a:bodyPr>
          <a:lstStyle/>
          <a:p>
            <a:r>
              <a:rPr lang="en-US" dirty="0">
                <a:hlinkClick r:id="rId5"/>
              </a:rPr>
              <a:t>Turing Award</a:t>
            </a:r>
            <a:r>
              <a:rPr lang="en-US" dirty="0"/>
              <a:t> (2010)</a:t>
            </a:r>
          </a:p>
          <a:p>
            <a:endParaRPr lang="en-TW" dirty="0"/>
          </a:p>
        </p:txBody>
      </p:sp>
      <p:grpSp>
        <p:nvGrpSpPr>
          <p:cNvPr id="12" name="Group 11">
            <a:extLst>
              <a:ext uri="{FF2B5EF4-FFF2-40B4-BE49-F238E27FC236}">
                <a16:creationId xmlns:a16="http://schemas.microsoft.com/office/drawing/2014/main" id="{C82995ED-22A3-084C-BC8F-7E58CAE91122}"/>
              </a:ext>
            </a:extLst>
          </p:cNvPr>
          <p:cNvGrpSpPr/>
          <p:nvPr/>
        </p:nvGrpSpPr>
        <p:grpSpPr>
          <a:xfrm>
            <a:off x="723672" y="3392992"/>
            <a:ext cx="3848328" cy="1448133"/>
            <a:chOff x="723672" y="3161299"/>
            <a:chExt cx="3848328" cy="1448133"/>
          </a:xfrm>
        </p:grpSpPr>
        <p:pic>
          <p:nvPicPr>
            <p:cNvPr id="2" name="Picture 1">
              <a:extLst>
                <a:ext uri="{FF2B5EF4-FFF2-40B4-BE49-F238E27FC236}">
                  <a16:creationId xmlns:a16="http://schemas.microsoft.com/office/drawing/2014/main" id="{9F4DB124-F2FE-874E-B592-0E49D6E0FB6F}"/>
                </a:ext>
              </a:extLst>
            </p:cNvPr>
            <p:cNvPicPr>
              <a:picLocks noChangeAspect="1"/>
            </p:cNvPicPr>
            <p:nvPr/>
          </p:nvPicPr>
          <p:blipFill>
            <a:blip r:embed="rId6"/>
            <a:stretch>
              <a:fillRect/>
            </a:stretch>
          </p:blipFill>
          <p:spPr>
            <a:xfrm>
              <a:off x="723672" y="3161299"/>
              <a:ext cx="3848328" cy="1427351"/>
            </a:xfrm>
            <a:prstGeom prst="rect">
              <a:avLst/>
            </a:prstGeom>
          </p:spPr>
        </p:pic>
        <p:sp>
          <p:nvSpPr>
            <p:cNvPr id="11" name="TextBox 10">
              <a:extLst>
                <a:ext uri="{FF2B5EF4-FFF2-40B4-BE49-F238E27FC236}">
                  <a16:creationId xmlns:a16="http://schemas.microsoft.com/office/drawing/2014/main" id="{511DB4D8-FD54-A44C-A62F-2797468FB50A}"/>
                </a:ext>
              </a:extLst>
            </p:cNvPr>
            <p:cNvSpPr txBox="1"/>
            <p:nvPr/>
          </p:nvSpPr>
          <p:spPr>
            <a:xfrm>
              <a:off x="1356102" y="4424766"/>
              <a:ext cx="2720617" cy="184666"/>
            </a:xfrm>
            <a:prstGeom prst="rect">
              <a:avLst/>
            </a:prstGeom>
            <a:noFill/>
          </p:spPr>
          <p:txBody>
            <a:bodyPr wrap="none" rtlCol="0">
              <a:spAutoFit/>
            </a:bodyPr>
            <a:lstStyle/>
            <a:p>
              <a:r>
                <a:rPr lang="en-US" sz="600" i="1" dirty="0"/>
                <a:t>Communications of the ACM</a:t>
              </a:r>
              <a:r>
                <a:rPr lang="en-US" sz="600" dirty="0"/>
                <a:t>. </a:t>
              </a:r>
              <a:r>
                <a:rPr lang="en-US" sz="600" b="1" dirty="0"/>
                <a:t>27</a:t>
              </a:r>
              <a:r>
                <a:rPr lang="en-US" sz="600" dirty="0"/>
                <a:t> (11): 1134–1142. </a:t>
              </a:r>
              <a:r>
                <a:rPr lang="en-US" sz="600" dirty="0">
                  <a:hlinkClick r:id="rId7" tooltip="Doi (identifier)"/>
                </a:rPr>
                <a:t>doi</a:t>
              </a:r>
              <a:r>
                <a:rPr lang="en-US" sz="600" dirty="0"/>
                <a:t>:</a:t>
              </a:r>
              <a:r>
                <a:rPr lang="en-US" sz="600" dirty="0">
                  <a:hlinkClick r:id="rId8"/>
                </a:rPr>
                <a:t>10.1145/1968.1972</a:t>
              </a:r>
              <a:endParaRPr lang="en-TW" sz="600" dirty="0"/>
            </a:p>
          </p:txBody>
        </p:sp>
      </p:grpSp>
      <p:pic>
        <p:nvPicPr>
          <p:cNvPr id="13" name="Picture 12">
            <a:extLst>
              <a:ext uri="{FF2B5EF4-FFF2-40B4-BE49-F238E27FC236}">
                <a16:creationId xmlns:a16="http://schemas.microsoft.com/office/drawing/2014/main" id="{8119F0B5-DC1E-2E47-B054-A5996E8242C7}"/>
              </a:ext>
            </a:extLst>
          </p:cNvPr>
          <p:cNvPicPr>
            <a:picLocks noChangeAspect="1"/>
          </p:cNvPicPr>
          <p:nvPr/>
        </p:nvPicPr>
        <p:blipFill>
          <a:blip r:embed="rId9"/>
          <a:stretch>
            <a:fillRect/>
          </a:stretch>
        </p:blipFill>
        <p:spPr>
          <a:xfrm>
            <a:off x="280066" y="1896827"/>
            <a:ext cx="1209913" cy="1835096"/>
          </a:xfrm>
          <a:prstGeom prst="rect">
            <a:avLst/>
          </a:prstGeom>
        </p:spPr>
      </p:pic>
    </p:spTree>
    <p:extLst>
      <p:ext uri="{BB962C8B-B14F-4D97-AF65-F5344CB8AC3E}">
        <p14:creationId xmlns:p14="http://schemas.microsoft.com/office/powerpoint/2010/main" val="3681648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1985052"/>
            <a:ext cx="8520600" cy="1110244"/>
          </a:xfrm>
        </p:spPr>
        <p:txBody>
          <a:bodyPr/>
          <a:lstStyle/>
          <a:p>
            <a:pPr algn="ctr"/>
            <a:r>
              <a:rPr lang="en-TW" dirty="0"/>
              <a:t>Computationally-Enhanced</a:t>
            </a:r>
            <a:br>
              <a:rPr lang="en-TW" dirty="0"/>
            </a:br>
            <a:r>
              <a:rPr lang="en-TW" dirty="0"/>
              <a:t> Cognitive Foundation</a:t>
            </a:r>
            <a:br>
              <a:rPr lang="en-TW" dirty="0"/>
            </a:br>
            <a:br>
              <a:rPr lang="en-TW" dirty="0"/>
            </a:br>
            <a:r>
              <a:rPr lang="en-TW" sz="1600" dirty="0"/>
              <a:t>Transcending the Boundaries of </a:t>
            </a:r>
            <a:br>
              <a:rPr lang="en-TW" sz="1600" dirty="0"/>
            </a:br>
            <a:r>
              <a:rPr lang="en-TW" sz="1600" dirty="0"/>
              <a:t>Human, Machines, and Knowledge Disciplines</a:t>
            </a:r>
            <a:endParaRPr lang="en-TW" dirty="0">
              <a:solidFill>
                <a:schemeClr val="accent3">
                  <a:lumMod val="40000"/>
                  <a:lumOff val="60000"/>
                </a:schemeClr>
              </a:solidFill>
            </a:endParaRPr>
          </a:p>
        </p:txBody>
      </p:sp>
    </p:spTree>
    <p:extLst>
      <p:ext uri="{BB962C8B-B14F-4D97-AF65-F5344CB8AC3E}">
        <p14:creationId xmlns:p14="http://schemas.microsoft.com/office/powerpoint/2010/main" val="36514358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Registered </a:t>
            </a:r>
            <a:r>
              <a:rPr lang="en-US" dirty="0" err="1"/>
              <a:t>Students@THU</a:t>
            </a:r>
            <a:endParaRPr dirty="0"/>
          </a:p>
          <a:p>
            <a:pPr marL="457200" lvl="0" indent="-342900" algn="l" rtl="0">
              <a:spcBef>
                <a:spcPts val="1600"/>
              </a:spcBef>
              <a:spcAft>
                <a:spcPts val="0"/>
              </a:spcAft>
              <a:buSzPts val="1800"/>
              <a:buChar char="●"/>
            </a:pPr>
            <a:r>
              <a:rPr lang="en-US" dirty="0"/>
              <a:t>A course FOR </a:t>
            </a:r>
            <a:r>
              <a:rPr lang="en-US" b="1" dirty="0">
                <a:solidFill>
                  <a:srgbClr val="FF0000"/>
                </a:solidFill>
              </a:rPr>
              <a:t>ALL Disciplines</a:t>
            </a:r>
            <a:endParaRPr b="1" dirty="0">
              <a:solidFill>
                <a:srgbClr val="FF0000"/>
              </a:solidFill>
            </a:endParaRPr>
          </a:p>
          <a:p>
            <a:pPr marL="457200" lvl="0" indent="-342900" algn="l" rtl="0">
              <a:spcBef>
                <a:spcPts val="1600"/>
              </a:spcBef>
              <a:spcAft>
                <a:spcPts val="1600"/>
              </a:spcAft>
              <a:buSzPts val="1800"/>
              <a:buChar char="●"/>
            </a:pPr>
            <a:r>
              <a:rPr lang="en" dirty="0"/>
              <a:t>Fulfills Liberal Arts Req.  (</a:t>
            </a:r>
            <a:r>
              <a:rPr lang="en" dirty="0" err="1"/>
              <a:t>通识课</a:t>
            </a:r>
            <a:r>
              <a:rPr lang="en-US" altLang="zh-CN" dirty="0"/>
              <a:t>)</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137</a:t>
            </a:fld>
            <a:endParaRPr lang="en"/>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AUDIENCE</a:t>
            </a:r>
            <a:br>
              <a:rPr lang="en" dirty="0"/>
            </a:br>
            <a:r>
              <a:rPr lang="en-US" dirty="0"/>
              <a:t>(</a:t>
            </a:r>
            <a:r>
              <a:rPr lang="en-US" altLang="zh-CN" dirty="0"/>
              <a:t>self-intro)</a:t>
            </a:r>
            <a:endParaRPr dirty="0"/>
          </a:p>
        </p:txBody>
      </p:sp>
      <p:sp>
        <p:nvSpPr>
          <p:cNvPr id="61" name="Google Shape;61;p14"/>
          <p:cNvSpPr txBox="1">
            <a:spLocks noGrp="1"/>
          </p:cNvSpPr>
          <p:nvPr>
            <p:ph type="body" idx="2"/>
          </p:nvPr>
        </p:nvSpPr>
        <p:spPr>
          <a:xfrm>
            <a:off x="4939500" y="724075"/>
            <a:ext cx="40452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Everyone speak for 120 seconds</a:t>
            </a:r>
            <a:endParaRPr dirty="0"/>
          </a:p>
          <a:p>
            <a:pPr lvl="1" indent="-342900">
              <a:buSzPts val="1800"/>
              <a:buChar char="●"/>
            </a:pPr>
            <a:r>
              <a:rPr lang="en-US" dirty="0"/>
              <a:t>Your name</a:t>
            </a:r>
          </a:p>
          <a:p>
            <a:pPr lvl="1" indent="-342900">
              <a:buSzPts val="1800"/>
              <a:buChar char="●"/>
            </a:pPr>
            <a:r>
              <a:rPr lang="en-US" dirty="0"/>
              <a:t>Department Association</a:t>
            </a:r>
          </a:p>
          <a:p>
            <a:pPr lvl="1" indent="-342900">
              <a:buSzPts val="1800"/>
              <a:buChar char="●"/>
            </a:pPr>
            <a:r>
              <a:rPr lang="en-US" dirty="0"/>
              <a:t>Why do you choose this class?</a:t>
            </a:r>
          </a:p>
          <a:p>
            <a:pPr lvl="1" indent="-342900">
              <a:buSzPts val="1800"/>
              <a:buChar char="●"/>
            </a:pPr>
            <a:r>
              <a:rPr lang="en-US" dirty="0"/>
              <a:t>What do you expect to learn?</a:t>
            </a:r>
          </a:p>
          <a:p>
            <a:pPr lvl="1" indent="-342900">
              <a:buSzPts val="1800"/>
              <a:buChar char="●"/>
            </a:pPr>
            <a:r>
              <a:rPr lang="en-US" dirty="0"/>
              <a:t>What is your strongest trait?</a:t>
            </a:r>
            <a:endParaRPr b="1" dirty="0">
              <a:solidFill>
                <a:srgbClr val="FF0000"/>
              </a:solidFill>
            </a:endParaRPr>
          </a:p>
          <a:p>
            <a:pPr marL="457200" lvl="0" indent="-342900" algn="l" rtl="0">
              <a:spcBef>
                <a:spcPts val="1600"/>
              </a:spcBef>
              <a:spcAft>
                <a:spcPts val="1600"/>
              </a:spcAft>
              <a:buSzPts val="1800"/>
              <a:buChar char="●"/>
            </a:pPr>
            <a:r>
              <a:rPr lang="en-US" dirty="0"/>
              <a:t>Any knowledge related to cognitive science?</a:t>
            </a:r>
            <a:endParaRPr lang="en"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138</a:t>
            </a:fld>
            <a:endParaRPr lang="en"/>
          </a:p>
        </p:txBody>
      </p:sp>
    </p:spTree>
    <p:extLst>
      <p:ext uri="{BB962C8B-B14F-4D97-AF65-F5344CB8AC3E}">
        <p14:creationId xmlns:p14="http://schemas.microsoft.com/office/powerpoint/2010/main" val="37402414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139</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3085826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lgn="ctr">
              <a:defRPr/>
            </a:pPr>
            <a:r>
              <a:rPr lang="en-US" dirty="0">
                <a:cs typeface="+mj-cs"/>
              </a:rPr>
              <a:t>The Miracle of Math in Natural Science</a:t>
            </a: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1282699"/>
            <a:ext cx="6506766" cy="3212299"/>
          </a:xfrm>
        </p:spPr>
        <p:txBody>
          <a:bodyPr/>
          <a:lstStyle/>
          <a:p>
            <a:pPr>
              <a:spcBef>
                <a:spcPct val="65000"/>
              </a:spcBef>
            </a:pPr>
            <a:r>
              <a:rPr lang="en-US" sz="1400" dirty="0"/>
              <a:t>"</a:t>
            </a:r>
            <a:r>
              <a:rPr lang="en-US" sz="1400" b="1" dirty="0"/>
              <a:t>The Unreasonable Effectiveness of Mathematics in the Natural Sciences</a:t>
            </a:r>
            <a:r>
              <a:rPr lang="en-US" sz="1400" dirty="0"/>
              <a:t>" is the title of an article published in 1960 by the </a:t>
            </a:r>
            <a:r>
              <a:rPr lang="en-US" sz="1400" dirty="0">
                <a:hlinkClick r:id="rId3" tooltip="Physicist"/>
              </a:rPr>
              <a:t>physicist</a:t>
            </a:r>
            <a:r>
              <a:rPr lang="en-US" sz="1400" dirty="0"/>
              <a:t> </a:t>
            </a:r>
            <a:r>
              <a:rPr lang="en-US" sz="1400" dirty="0">
                <a:hlinkClick r:id="rId4" tooltip="Eugene Wigner"/>
              </a:rPr>
              <a:t>Eugene Wigner</a:t>
            </a:r>
            <a:r>
              <a:rPr lang="en-US" sz="1400" dirty="0"/>
              <a:t>.</a:t>
            </a:r>
            <a:r>
              <a:rPr lang="en-US" sz="1400" baseline="30000" dirty="0">
                <a:hlinkClick r:id="rId5"/>
              </a:rPr>
              <a:t>[1]</a:t>
            </a:r>
            <a:r>
              <a:rPr lang="en-US" sz="1400" dirty="0"/>
              <a:t> </a:t>
            </a:r>
          </a:p>
          <a:p>
            <a:pPr marL="114300" indent="0">
              <a:spcBef>
                <a:spcPct val="65000"/>
              </a:spcBef>
              <a:buNone/>
            </a:pPr>
            <a:endParaRPr lang="en-US" sz="1400" dirty="0"/>
          </a:p>
          <a:p>
            <a:pPr>
              <a:spcBef>
                <a:spcPct val="65000"/>
              </a:spcBef>
            </a:pPr>
            <a:r>
              <a:rPr lang="en-US" sz="1400" b="1" dirty="0"/>
              <a:t>It is all about Name Space Management</a:t>
            </a:r>
          </a:p>
          <a:p>
            <a:pPr lvl="1">
              <a:spcBef>
                <a:spcPct val="65000"/>
              </a:spcBef>
            </a:pPr>
            <a:r>
              <a:rPr lang="en-US" sz="1000" b="1" dirty="0"/>
              <a:t>Namespace can be compressed</a:t>
            </a:r>
          </a:p>
          <a:p>
            <a:pPr lvl="1">
              <a:spcBef>
                <a:spcPct val="65000"/>
              </a:spcBef>
            </a:pPr>
            <a:r>
              <a:rPr lang="en-US" sz="1000" b="1" dirty="0"/>
              <a:t>It allows effective representation of both spacetime structures</a:t>
            </a:r>
          </a:p>
        </p:txBody>
      </p:sp>
      <p:sp>
        <p:nvSpPr>
          <p:cNvPr id="2" name="TextBox 1">
            <a:extLst>
              <a:ext uri="{FF2B5EF4-FFF2-40B4-BE49-F238E27FC236}">
                <a16:creationId xmlns:a16="http://schemas.microsoft.com/office/drawing/2014/main" id="{D09B31E0-3573-4F4D-9371-2975E5315DE1}"/>
              </a:ext>
            </a:extLst>
          </p:cNvPr>
          <p:cNvSpPr txBox="1"/>
          <p:nvPr/>
        </p:nvSpPr>
        <p:spPr>
          <a:xfrm>
            <a:off x="2464067" y="2301664"/>
            <a:ext cx="5538696" cy="253916"/>
          </a:xfrm>
          <a:prstGeom prst="rect">
            <a:avLst/>
          </a:prstGeom>
          <a:noFill/>
        </p:spPr>
        <p:txBody>
          <a:bodyPr wrap="none" rtlCol="0">
            <a:spAutoFit/>
          </a:bodyPr>
          <a:lstStyle/>
          <a:p>
            <a:r>
              <a:rPr lang="en-TW" sz="1050" dirty="0"/>
              <a:t>Link to the original text: </a:t>
            </a:r>
            <a:r>
              <a:rPr lang="en-US" sz="1050" dirty="0">
                <a:hlinkClick r:id="rId6"/>
              </a:rPr>
              <a:t>http://</a:t>
            </a:r>
            <a:r>
              <a:rPr lang="en-US" sz="1050" dirty="0" err="1">
                <a:hlinkClick r:id="rId6"/>
              </a:rPr>
              <a:t>www.dartmouth.edu</a:t>
            </a:r>
            <a:r>
              <a:rPr lang="en-US" sz="1050" dirty="0">
                <a:hlinkClick r:id="rId6"/>
              </a:rPr>
              <a:t>/~</a:t>
            </a:r>
            <a:r>
              <a:rPr lang="en-US" sz="1050" dirty="0" err="1">
                <a:hlinkClick r:id="rId6"/>
              </a:rPr>
              <a:t>matc</a:t>
            </a:r>
            <a:r>
              <a:rPr lang="en-US" sz="1050" dirty="0">
                <a:hlinkClick r:id="rId6"/>
              </a:rPr>
              <a:t>/</a:t>
            </a:r>
            <a:r>
              <a:rPr lang="en-US" sz="1050" dirty="0" err="1">
                <a:hlinkClick r:id="rId6"/>
              </a:rPr>
              <a:t>MathDrama</a:t>
            </a:r>
            <a:r>
              <a:rPr lang="en-US" sz="1050" dirty="0">
                <a:hlinkClick r:id="rId6"/>
              </a:rPr>
              <a:t>/reading/</a:t>
            </a:r>
            <a:r>
              <a:rPr lang="en-US" sz="1050" dirty="0" err="1">
                <a:hlinkClick r:id="rId6"/>
              </a:rPr>
              <a:t>Wigner.html</a:t>
            </a:r>
            <a:endParaRPr lang="en-TW" sz="1050" dirty="0"/>
          </a:p>
        </p:txBody>
      </p:sp>
      <p:pic>
        <p:nvPicPr>
          <p:cNvPr id="1026" name="Picture 2">
            <a:hlinkClick r:id="rId4"/>
            <a:extLst>
              <a:ext uri="{FF2B5EF4-FFF2-40B4-BE49-F238E27FC236}">
                <a16:creationId xmlns:a16="http://schemas.microsoft.com/office/drawing/2014/main" id="{F4EA10D0-9581-574C-8DE6-A039B2EEF97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137481" y="2571750"/>
            <a:ext cx="1626585" cy="229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12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dirty="0"/>
          </a:p>
        </p:txBody>
      </p:sp>
      <p:pic>
        <p:nvPicPr>
          <p:cNvPr id="3" name="Picture 2">
            <a:extLst>
              <a:ext uri="{FF2B5EF4-FFF2-40B4-BE49-F238E27FC236}">
                <a16:creationId xmlns:a16="http://schemas.microsoft.com/office/drawing/2014/main" id="{894D0506-E63C-FA40-A3E3-171EF36AAD38}"/>
              </a:ext>
            </a:extLst>
          </p:cNvPr>
          <p:cNvPicPr>
            <a:picLocks noChangeAspect="1"/>
          </p:cNvPicPr>
          <p:nvPr/>
        </p:nvPicPr>
        <p:blipFill>
          <a:blip r:embed="rId2"/>
          <a:stretch>
            <a:fillRect/>
          </a:stretch>
        </p:blipFill>
        <p:spPr>
          <a:xfrm>
            <a:off x="476655" y="821089"/>
            <a:ext cx="7329604" cy="4235728"/>
          </a:xfrm>
          <a:prstGeom prst="rect">
            <a:avLst/>
          </a:prstGeom>
        </p:spPr>
      </p:pic>
    </p:spTree>
    <p:extLst>
      <p:ext uri="{BB962C8B-B14F-4D97-AF65-F5344CB8AC3E}">
        <p14:creationId xmlns:p14="http://schemas.microsoft.com/office/powerpoint/2010/main" val="29496078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b="1" i="1" dirty="0"/>
              <a:t>“Modern” Cognitive Science</a:t>
            </a:r>
            <a:endParaRPr lang="en-US" dirty="0"/>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917625"/>
          </a:xfrm>
        </p:spPr>
        <p:txBody>
          <a:bodyPr/>
          <a:lstStyle/>
          <a:p>
            <a:r>
              <a:rPr lang="en-US" b="1" dirty="0"/>
              <a:t>Is there a finite set of actions to verify the existence of self?</a:t>
            </a:r>
            <a:endParaRPr lang="en-US" dirty="0"/>
          </a:p>
          <a:p>
            <a:pPr lvl="1"/>
            <a:r>
              <a:rPr lang="en-US" dirty="0"/>
              <a:t>Is there a “universal grammar” that is applicable to all?</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141</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221C15D9-0FD9-7546-B01E-66302CB60ED7}"/>
              </a:ext>
            </a:extLst>
          </p:cNvPr>
          <p:cNvPicPr>
            <a:picLocks noChangeAspect="1"/>
          </p:cNvPicPr>
          <p:nvPr/>
        </p:nvPicPr>
        <p:blipFill>
          <a:blip r:embed="rId3"/>
          <a:stretch>
            <a:fillRect/>
          </a:stretch>
        </p:blipFill>
        <p:spPr>
          <a:xfrm>
            <a:off x="4619910" y="2204850"/>
            <a:ext cx="3852548" cy="2713198"/>
          </a:xfrm>
          <a:prstGeom prst="rect">
            <a:avLst/>
          </a:prstGeom>
        </p:spPr>
      </p:pic>
      <p:pic>
        <p:nvPicPr>
          <p:cNvPr id="6" name="Picture 5">
            <a:hlinkClick r:id="rId4"/>
            <a:extLst>
              <a:ext uri="{FF2B5EF4-FFF2-40B4-BE49-F238E27FC236}">
                <a16:creationId xmlns:a16="http://schemas.microsoft.com/office/drawing/2014/main" id="{88AED18E-19A7-B94B-8FE2-3F279BDA38B7}"/>
              </a:ext>
            </a:extLst>
          </p:cNvPr>
          <p:cNvPicPr>
            <a:picLocks noChangeAspect="1"/>
          </p:cNvPicPr>
          <p:nvPr/>
        </p:nvPicPr>
        <p:blipFill>
          <a:blip r:embed="rId5"/>
          <a:stretch>
            <a:fillRect/>
          </a:stretch>
        </p:blipFill>
        <p:spPr>
          <a:xfrm>
            <a:off x="504599" y="2204850"/>
            <a:ext cx="3852548" cy="2713198"/>
          </a:xfrm>
          <a:prstGeom prst="rect">
            <a:avLst/>
          </a:prstGeom>
        </p:spPr>
      </p:pic>
      <p:sp>
        <p:nvSpPr>
          <p:cNvPr id="7" name="TextBox 6">
            <a:extLst>
              <a:ext uri="{FF2B5EF4-FFF2-40B4-BE49-F238E27FC236}">
                <a16:creationId xmlns:a16="http://schemas.microsoft.com/office/drawing/2014/main" id="{02EF3143-8799-4249-BF1F-BD61BB5193DA}"/>
              </a:ext>
            </a:extLst>
          </p:cNvPr>
          <p:cNvSpPr txBox="1"/>
          <p:nvPr/>
        </p:nvSpPr>
        <p:spPr>
          <a:xfrm>
            <a:off x="311700" y="4896315"/>
            <a:ext cx="6070893" cy="200055"/>
          </a:xfrm>
          <a:prstGeom prst="rect">
            <a:avLst/>
          </a:prstGeom>
          <a:noFill/>
        </p:spPr>
        <p:txBody>
          <a:bodyPr wrap="none" rtlCol="0">
            <a:spAutoFit/>
          </a:bodyPr>
          <a:lstStyle/>
          <a:p>
            <a:r>
              <a:rPr lang="en-US" sz="700" dirty="0"/>
              <a:t>https://</a:t>
            </a:r>
            <a:r>
              <a:rPr lang="en-US" sz="700" dirty="0" err="1"/>
              <a:t>www.openculture.com</a:t>
            </a:r>
            <a:r>
              <a:rPr lang="en-US" sz="700" dirty="0"/>
              <a:t>/2019/02/a-brief-animated-introduction-to-noam-chomskys-linguistic-theory-narrated-by-the-x-files-gillian-anderson.html</a:t>
            </a:r>
            <a:endParaRPr lang="en-TW" sz="700" dirty="0"/>
          </a:p>
        </p:txBody>
      </p:sp>
    </p:spTree>
    <p:extLst>
      <p:ext uri="{BB962C8B-B14F-4D97-AF65-F5344CB8AC3E}">
        <p14:creationId xmlns:p14="http://schemas.microsoft.com/office/powerpoint/2010/main" val="3921240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extLst>
              <a:ext uri="{FF2B5EF4-FFF2-40B4-BE49-F238E27FC236}">
                <a16:creationId xmlns:a16="http://schemas.microsoft.com/office/drawing/2014/main" id="{B87A8F2E-28DA-4044-A778-8645AB187C3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925630"/>
            <a:ext cx="1096637" cy="15502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28DB819-9BB8-9D45-9932-A83282551F1C}"/>
              </a:ext>
            </a:extLst>
          </p:cNvPr>
          <p:cNvSpPr txBox="1"/>
          <p:nvPr/>
        </p:nvSpPr>
        <p:spPr>
          <a:xfrm>
            <a:off x="5611084" y="1855214"/>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From History, Logic, Philosophy, Math, Physics, to Computation, Communication, Control, and Society</a:t>
            </a:r>
            <a:br>
              <a:rPr lang="en-TW" dirty="0"/>
            </a:br>
            <a:br>
              <a:rPr lang="en-TW" dirty="0"/>
            </a:br>
            <a:endParaRPr lang="en-TW" dirty="0">
              <a:solidFill>
                <a:schemeClr val="accent3">
                  <a:lumMod val="40000"/>
                  <a:lumOff val="60000"/>
                </a:schemeClr>
              </a:solidFill>
            </a:endParaRPr>
          </a:p>
        </p:txBody>
      </p:sp>
      <p:grpSp>
        <p:nvGrpSpPr>
          <p:cNvPr id="6" name="Group 5">
            <a:extLst>
              <a:ext uri="{FF2B5EF4-FFF2-40B4-BE49-F238E27FC236}">
                <a16:creationId xmlns:a16="http://schemas.microsoft.com/office/drawing/2014/main" id="{9B106C46-D4A4-234B-9248-D8E745B35019}"/>
              </a:ext>
            </a:extLst>
          </p:cNvPr>
          <p:cNvGrpSpPr/>
          <p:nvPr/>
        </p:nvGrpSpPr>
        <p:grpSpPr>
          <a:xfrm>
            <a:off x="363969" y="1979494"/>
            <a:ext cx="878646" cy="1317359"/>
            <a:chOff x="745297" y="2009102"/>
            <a:chExt cx="878646" cy="1317359"/>
          </a:xfrm>
        </p:grpSpPr>
        <p:pic>
          <p:nvPicPr>
            <p:cNvPr id="2050" name="Picture 2" descr="Per Martin-Löf per martinlf at carnegie mellon university presenting a Flickr">
              <a:hlinkClick r:id="rId5"/>
              <a:extLst>
                <a:ext uri="{FF2B5EF4-FFF2-40B4-BE49-F238E27FC236}">
                  <a16:creationId xmlns:a16="http://schemas.microsoft.com/office/drawing/2014/main" id="{04EE7A81-E648-DB4C-BAC5-24981C8E232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5297" y="2009102"/>
              <a:ext cx="878646" cy="13173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E7DB29-C3D4-2A41-B72F-D6EF69FD71BD}"/>
                </a:ext>
              </a:extLst>
            </p:cNvPr>
            <p:cNvSpPr txBox="1"/>
            <p:nvPr/>
          </p:nvSpPr>
          <p:spPr>
            <a:xfrm>
              <a:off x="806952" y="2058632"/>
              <a:ext cx="755335" cy="200055"/>
            </a:xfrm>
            <a:prstGeom prst="rect">
              <a:avLst/>
            </a:prstGeom>
            <a:noFill/>
          </p:spPr>
          <p:txBody>
            <a:bodyPr wrap="none" rtlCol="0">
              <a:spAutoFit/>
            </a:bodyPr>
            <a:lstStyle/>
            <a:p>
              <a:pPr algn="ctr"/>
              <a:r>
                <a:rPr lang="en-TW" sz="700" dirty="0">
                  <a:solidFill>
                    <a:schemeClr val="bg1"/>
                  </a:solidFill>
                </a:rPr>
                <a:t>Per Martin-Lof</a:t>
              </a:r>
            </a:p>
          </p:txBody>
        </p:sp>
      </p:grpSp>
      <p:pic>
        <p:nvPicPr>
          <p:cNvPr id="2052" name="Picture 4" descr="In memoriam - Vladimir Voevodsky">
            <a:hlinkClick r:id="rId7"/>
            <a:extLst>
              <a:ext uri="{FF2B5EF4-FFF2-40B4-BE49-F238E27FC236}">
                <a16:creationId xmlns:a16="http://schemas.microsoft.com/office/drawing/2014/main" id="{8FF9B043-BD8A-AB42-BC79-7CB8A729496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182519" y="2009103"/>
            <a:ext cx="2285947" cy="1287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TT book - Doing science in our Millennium&#10;In 2012-2013, a special team is build. Achievement:&#10;“collaborative open scienc...">
            <a:hlinkClick r:id="rId7"/>
            <a:extLst>
              <a:ext uri="{FF2B5EF4-FFF2-40B4-BE49-F238E27FC236}">
                <a16:creationId xmlns:a16="http://schemas.microsoft.com/office/drawing/2014/main" id="{7CB8D80B-2220-AE4C-BC2B-D224DC861FE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182519" y="3366307"/>
            <a:ext cx="2288535" cy="128774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D885B35C-131E-C34A-A165-351B5EFA33D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686784" y="1925630"/>
            <a:ext cx="1219788" cy="1564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11"/>
            <a:extLst>
              <a:ext uri="{FF2B5EF4-FFF2-40B4-BE49-F238E27FC236}">
                <a16:creationId xmlns:a16="http://schemas.microsoft.com/office/drawing/2014/main" id="{601ECBC5-2E4A-124C-A6A9-ED4A85805F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779948" y="2662635"/>
            <a:ext cx="705501" cy="577659"/>
          </a:xfrm>
          <a:prstGeom prst="rect">
            <a:avLst/>
          </a:prstGeom>
        </p:spPr>
      </p:pic>
      <p:pic>
        <p:nvPicPr>
          <p:cNvPr id="2059" name="Picture 11" descr="Analysis and Control of Boolean Networks : Daizhan Cheng : 9781447126119">
            <a:hlinkClick r:id="rId13"/>
            <a:extLst>
              <a:ext uri="{FF2B5EF4-FFF2-40B4-BE49-F238E27FC236}">
                <a16:creationId xmlns:a16="http://schemas.microsoft.com/office/drawing/2014/main" id="{174C791F-E9EB-434D-BC96-62271982167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977797" y="3375669"/>
            <a:ext cx="878645" cy="13163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31FD298D-C116-B347-B49A-558B4E885590}"/>
              </a:ext>
            </a:extLst>
          </p:cNvPr>
          <p:cNvPicPr>
            <a:picLocks noChangeAspect="1"/>
          </p:cNvPicPr>
          <p:nvPr/>
        </p:nvPicPr>
        <p:blipFill>
          <a:blip r:embed="rId16"/>
          <a:stretch>
            <a:fillRect/>
          </a:stretch>
        </p:blipFill>
        <p:spPr>
          <a:xfrm>
            <a:off x="7945573" y="3353949"/>
            <a:ext cx="1007042" cy="1359762"/>
          </a:xfrm>
          <a:prstGeom prst="rect">
            <a:avLst/>
          </a:prstGeom>
        </p:spPr>
      </p:pic>
      <p:grpSp>
        <p:nvGrpSpPr>
          <p:cNvPr id="8" name="Group 7">
            <a:extLst>
              <a:ext uri="{FF2B5EF4-FFF2-40B4-BE49-F238E27FC236}">
                <a16:creationId xmlns:a16="http://schemas.microsoft.com/office/drawing/2014/main" id="{FBAE6CA2-FBFD-5749-BC88-1EB516CB87A9}"/>
              </a:ext>
            </a:extLst>
          </p:cNvPr>
          <p:cNvGrpSpPr/>
          <p:nvPr/>
        </p:nvGrpSpPr>
        <p:grpSpPr>
          <a:xfrm>
            <a:off x="6873087" y="1940642"/>
            <a:ext cx="2079528" cy="1281690"/>
            <a:chOff x="6873087" y="1940642"/>
            <a:chExt cx="2079528" cy="1281690"/>
          </a:xfrm>
        </p:grpSpPr>
        <p:pic>
          <p:nvPicPr>
            <p:cNvPr id="2061" name="Picture 13">
              <a:hlinkClick r:id="rId17"/>
              <a:extLst>
                <a:ext uri="{FF2B5EF4-FFF2-40B4-BE49-F238E27FC236}">
                  <a16:creationId xmlns:a16="http://schemas.microsoft.com/office/drawing/2014/main" id="{AC239FE4-BBA1-E54B-9026-F4D951A0CCA7}"/>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7945573" y="1940642"/>
              <a:ext cx="1007042" cy="128169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81EA8547-B26E-8C40-8AFF-209BE7F3A11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6973555" y="1967195"/>
              <a:ext cx="908665" cy="60455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C644D66-E4E2-1948-AAD9-6DA5604E7B72}"/>
                </a:ext>
              </a:extLst>
            </p:cNvPr>
            <p:cNvSpPr txBox="1"/>
            <p:nvPr/>
          </p:nvSpPr>
          <p:spPr>
            <a:xfrm>
              <a:off x="6873087" y="2651409"/>
              <a:ext cx="1007042" cy="523220"/>
            </a:xfrm>
            <a:prstGeom prst="rect">
              <a:avLst/>
            </a:prstGeom>
            <a:noFill/>
          </p:spPr>
          <p:txBody>
            <a:bodyPr wrap="square" rtlCol="0">
              <a:spAutoFit/>
            </a:bodyPr>
            <a:lstStyle/>
            <a:p>
              <a:pPr algn="ctr"/>
              <a:r>
                <a:rPr lang="en-TW" sz="700" dirty="0">
                  <a:solidFill>
                    <a:schemeClr val="tx1"/>
                  </a:solidFill>
                </a:rPr>
                <a:t>Leslie Lamport, 2013 Turing Award, Distribute Systems and Temporal Logic</a:t>
              </a:r>
            </a:p>
          </p:txBody>
        </p:sp>
      </p:grpSp>
      <p:pic>
        <p:nvPicPr>
          <p:cNvPr id="2065" name="Picture 17" descr="Portrait of Luca Pacioli">
            <a:hlinkClick r:id="rId20" tooltip="Portrait of Luca Pacioli"/>
            <a:extLst>
              <a:ext uri="{FF2B5EF4-FFF2-40B4-BE49-F238E27FC236}">
                <a16:creationId xmlns:a16="http://schemas.microsoft.com/office/drawing/2014/main" id="{4480A813-0472-2C46-A40E-B856052272E9}"/>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4572000" y="3505901"/>
            <a:ext cx="1380297" cy="114815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Early 19th-century German ledger">
            <a:hlinkClick r:id="rId22" tooltip="Early 19th-century German ledger"/>
            <a:extLst>
              <a:ext uri="{FF2B5EF4-FFF2-40B4-BE49-F238E27FC236}">
                <a16:creationId xmlns:a16="http://schemas.microsoft.com/office/drawing/2014/main" id="{0E99DFB1-5EDE-EF47-8F1D-BE09381D9FB5}"/>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5783691" y="3878705"/>
            <a:ext cx="1104975" cy="5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hlinkClick r:id="rId24"/>
            <a:extLst>
              <a:ext uri="{FF2B5EF4-FFF2-40B4-BE49-F238E27FC236}">
                <a16:creationId xmlns:a16="http://schemas.microsoft.com/office/drawing/2014/main" id="{98B75C57-7EC3-DB43-A2B0-C030B7262816}"/>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363970" y="3412787"/>
            <a:ext cx="878646" cy="1242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1D823A7-B05E-6241-88EC-37969449FF30}"/>
              </a:ext>
            </a:extLst>
          </p:cNvPr>
          <p:cNvSpPr txBox="1"/>
          <p:nvPr/>
        </p:nvSpPr>
        <p:spPr>
          <a:xfrm>
            <a:off x="309407" y="3402076"/>
            <a:ext cx="987771" cy="200055"/>
          </a:xfrm>
          <a:prstGeom prst="rect">
            <a:avLst/>
          </a:prstGeom>
          <a:noFill/>
        </p:spPr>
        <p:txBody>
          <a:bodyPr wrap="none" rtlCol="0">
            <a:spAutoFit/>
          </a:bodyPr>
          <a:lstStyle/>
          <a:p>
            <a:pPr algn="ctr"/>
            <a:r>
              <a:rPr lang="en-TW" sz="700" dirty="0">
                <a:solidFill>
                  <a:schemeClr val="bg1"/>
                </a:solidFill>
              </a:rPr>
              <a:t>Saunders Mac Lane</a:t>
            </a:r>
          </a:p>
        </p:txBody>
      </p:sp>
      <p:pic>
        <p:nvPicPr>
          <p:cNvPr id="2056" name="Picture 8">
            <a:extLst>
              <a:ext uri="{FF2B5EF4-FFF2-40B4-BE49-F238E27FC236}">
                <a16:creationId xmlns:a16="http://schemas.microsoft.com/office/drawing/2014/main" id="{2C589D56-B38E-E54E-AC23-12E3CE962749}"/>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296125" y="3402076"/>
            <a:ext cx="831831" cy="1246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a:extLst>
              <a:ext uri="{FF2B5EF4-FFF2-40B4-BE49-F238E27FC236}">
                <a16:creationId xmlns:a16="http://schemas.microsoft.com/office/drawing/2014/main" id="{7D36B6C2-9218-4E43-90CB-95A988AB43BE}"/>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297284" y="2088231"/>
            <a:ext cx="792078" cy="1110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Homotopy type theory: Univalent foundations of mathematics">
            <a:hlinkClick r:id="rId28"/>
            <a:extLst>
              <a:ext uri="{FF2B5EF4-FFF2-40B4-BE49-F238E27FC236}">
                <a16:creationId xmlns:a16="http://schemas.microsoft.com/office/drawing/2014/main" id="{4DA035B4-5012-574A-92FB-142297996ED7}"/>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3114674" y="4124341"/>
            <a:ext cx="576629" cy="8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803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D8F96-A924-A044-951F-FFD0C5FC9B6E}"/>
              </a:ext>
            </a:extLst>
          </p:cNvPr>
          <p:cNvSpPr>
            <a:spLocks noGrp="1"/>
          </p:cNvSpPr>
          <p:nvPr>
            <p:ph type="title"/>
          </p:nvPr>
        </p:nvSpPr>
        <p:spPr>
          <a:xfrm>
            <a:off x="311700" y="409761"/>
            <a:ext cx="8520600" cy="1110244"/>
          </a:xfrm>
        </p:spPr>
        <p:txBody>
          <a:bodyPr/>
          <a:lstStyle/>
          <a:p>
            <a:pPr algn="ctr"/>
            <a:r>
              <a:rPr lang="en-TW" dirty="0"/>
              <a:t>What</a:t>
            </a:r>
            <a:r>
              <a:rPr lang="zh-CN" altLang="en-US" dirty="0"/>
              <a:t> </a:t>
            </a:r>
            <a:r>
              <a:rPr lang="en-US" altLang="zh-CN" dirty="0"/>
              <a:t>are the formal foundations?</a:t>
            </a:r>
            <a:br>
              <a:rPr lang="en-TW" dirty="0"/>
            </a:br>
            <a:br>
              <a:rPr lang="en-TW" dirty="0"/>
            </a:br>
            <a:endParaRPr lang="en-TW" dirty="0">
              <a:solidFill>
                <a:schemeClr val="accent3">
                  <a:lumMod val="40000"/>
                  <a:lumOff val="60000"/>
                </a:schemeClr>
              </a:solidFill>
            </a:endParaRPr>
          </a:p>
        </p:txBody>
      </p:sp>
      <p:sp>
        <p:nvSpPr>
          <p:cNvPr id="25" name="Text Placeholder 2">
            <a:extLst>
              <a:ext uri="{FF2B5EF4-FFF2-40B4-BE49-F238E27FC236}">
                <a16:creationId xmlns:a16="http://schemas.microsoft.com/office/drawing/2014/main" id="{CE6B381E-9A40-194E-B577-CA3720A8C886}"/>
              </a:ext>
            </a:extLst>
          </p:cNvPr>
          <p:cNvSpPr>
            <a:spLocks noGrp="1"/>
          </p:cNvSpPr>
          <p:nvPr>
            <p:ph type="body" idx="1"/>
          </p:nvPr>
        </p:nvSpPr>
        <p:spPr>
          <a:xfrm>
            <a:off x="311700" y="1152475"/>
            <a:ext cx="8520600" cy="3416400"/>
          </a:xfrm>
        </p:spPr>
        <p:txBody>
          <a:bodyPr/>
          <a:lstStyle/>
          <a:p>
            <a:r>
              <a:rPr lang="en-TW" dirty="0"/>
              <a:t>Formalized Languages, “Universal, Abstract Grammars”</a:t>
            </a:r>
          </a:p>
          <a:p>
            <a:pPr lvl="1"/>
            <a:r>
              <a:rPr lang="en-TW" dirty="0"/>
              <a:t>Fundamental Theorems of Arithmetic, Algebra, and Calculus</a:t>
            </a:r>
          </a:p>
          <a:p>
            <a:pPr lvl="1"/>
            <a:r>
              <a:rPr lang="en-TW" dirty="0"/>
              <a:t>The notion of Equivalence: As defined by Voevodsky’s Univalent Foundation</a:t>
            </a:r>
          </a:p>
          <a:p>
            <a:pPr lvl="1"/>
            <a:r>
              <a:rPr lang="en-TW" dirty="0"/>
              <a:t>Category Theory Foundation: Universal Properties and Homotopy Type Theory</a:t>
            </a:r>
          </a:p>
          <a:p>
            <a:r>
              <a:rPr lang="en-TW" dirty="0"/>
              <a:t>Intuitive Nomenclatures</a:t>
            </a:r>
          </a:p>
          <a:p>
            <a:pPr lvl="1"/>
            <a:r>
              <a:rPr lang="en-TW" dirty="0"/>
              <a:t>We understand the world by assigning proper names in convenient formats (Logic Model)</a:t>
            </a:r>
          </a:p>
          <a:p>
            <a:pPr lvl="1"/>
            <a:r>
              <a:rPr lang="en-TW" dirty="0"/>
              <a:t>Application-specific controlling, computing, and communicating mechanisms (Cybernetics)</a:t>
            </a:r>
          </a:p>
          <a:p>
            <a:pPr lvl="1"/>
            <a:endParaRPr lang="en-TW" dirty="0"/>
          </a:p>
        </p:txBody>
      </p:sp>
    </p:spTree>
    <p:extLst>
      <p:ext uri="{BB962C8B-B14F-4D97-AF65-F5344CB8AC3E}">
        <p14:creationId xmlns:p14="http://schemas.microsoft.com/office/powerpoint/2010/main" val="21359576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(OKRs) as a </a:t>
            </a:r>
            <a:br>
              <a:rPr lang="en-US" dirty="0"/>
            </a:br>
            <a:r>
              <a:rPr lang="en-US" dirty="0"/>
              <a:t>Transdisciplinary Foundation</a:t>
            </a:r>
          </a:p>
        </p:txBody>
      </p:sp>
      <p:pic>
        <p:nvPicPr>
          <p:cNvPr id="8" name="Picture 7">
            <a:extLst>
              <a:ext uri="{FF2B5EF4-FFF2-40B4-BE49-F238E27FC236}">
                <a16:creationId xmlns:a16="http://schemas.microsoft.com/office/drawing/2014/main" id="{E9D017FD-9C0F-5744-9DD0-0A09D7B69024}"/>
              </a:ext>
            </a:extLst>
          </p:cNvPr>
          <p:cNvPicPr>
            <a:picLocks noChangeAspect="1"/>
          </p:cNvPicPr>
          <p:nvPr/>
        </p:nvPicPr>
        <p:blipFill>
          <a:blip r:embed="rId2"/>
          <a:stretch>
            <a:fillRect/>
          </a:stretch>
        </p:blipFill>
        <p:spPr>
          <a:xfrm>
            <a:off x="2591595" y="2632472"/>
            <a:ext cx="3960809" cy="2255939"/>
          </a:xfrm>
          <a:prstGeom prst="rect">
            <a:avLst/>
          </a:prstGeom>
        </p:spPr>
      </p:pic>
    </p:spTree>
    <p:extLst>
      <p:ext uri="{BB962C8B-B14F-4D97-AF65-F5344CB8AC3E}">
        <p14:creationId xmlns:p14="http://schemas.microsoft.com/office/powerpoint/2010/main" val="21032437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145</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12505433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34708259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Reference Materials on OKRs</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147</a:t>
            </a:fld>
            <a:endParaRPr lang="en" dirty="0"/>
          </a:p>
        </p:txBody>
      </p:sp>
      <p:pic>
        <p:nvPicPr>
          <p:cNvPr id="4" name="Picture 3">
            <a:extLst>
              <a:ext uri="{FF2B5EF4-FFF2-40B4-BE49-F238E27FC236}">
                <a16:creationId xmlns:a16="http://schemas.microsoft.com/office/drawing/2014/main" id="{D72388AE-120E-B947-9C6F-C665E2C35FA3}"/>
              </a:ext>
            </a:extLst>
          </p:cNvPr>
          <p:cNvPicPr>
            <a:picLocks noChangeAspect="1"/>
          </p:cNvPicPr>
          <p:nvPr/>
        </p:nvPicPr>
        <p:blipFill>
          <a:blip r:embed="rId2"/>
          <a:stretch>
            <a:fillRect/>
          </a:stretch>
        </p:blipFill>
        <p:spPr>
          <a:xfrm>
            <a:off x="442811" y="1140827"/>
            <a:ext cx="2381541" cy="3580249"/>
          </a:xfrm>
          <a:prstGeom prst="rect">
            <a:avLst/>
          </a:prstGeom>
        </p:spPr>
      </p:pic>
      <p:pic>
        <p:nvPicPr>
          <p:cNvPr id="5" name="Picture 4">
            <a:extLst>
              <a:ext uri="{FF2B5EF4-FFF2-40B4-BE49-F238E27FC236}">
                <a16:creationId xmlns:a16="http://schemas.microsoft.com/office/drawing/2014/main" id="{00CB5AAB-C906-094B-BCA9-AB99CB0D3A04}"/>
              </a:ext>
            </a:extLst>
          </p:cNvPr>
          <p:cNvPicPr>
            <a:picLocks noChangeAspect="1"/>
          </p:cNvPicPr>
          <p:nvPr/>
        </p:nvPicPr>
        <p:blipFill>
          <a:blip r:embed="rId3"/>
          <a:stretch>
            <a:fillRect/>
          </a:stretch>
        </p:blipFill>
        <p:spPr>
          <a:xfrm>
            <a:off x="3409173" y="1139191"/>
            <a:ext cx="2325654" cy="3524026"/>
          </a:xfrm>
          <a:prstGeom prst="rect">
            <a:avLst/>
          </a:prstGeom>
        </p:spPr>
      </p:pic>
      <p:pic>
        <p:nvPicPr>
          <p:cNvPr id="6" name="Picture 5">
            <a:extLst>
              <a:ext uri="{FF2B5EF4-FFF2-40B4-BE49-F238E27FC236}">
                <a16:creationId xmlns:a16="http://schemas.microsoft.com/office/drawing/2014/main" id="{1FD4905E-488B-F14C-8C1F-08CAD3B7A152}"/>
              </a:ext>
            </a:extLst>
          </p:cNvPr>
          <p:cNvPicPr>
            <a:picLocks noChangeAspect="1"/>
          </p:cNvPicPr>
          <p:nvPr/>
        </p:nvPicPr>
        <p:blipFill>
          <a:blip r:embed="rId4"/>
          <a:stretch>
            <a:fillRect/>
          </a:stretch>
        </p:blipFill>
        <p:spPr>
          <a:xfrm>
            <a:off x="6319648" y="1144101"/>
            <a:ext cx="2253494" cy="3576975"/>
          </a:xfrm>
          <a:prstGeom prst="rect">
            <a:avLst/>
          </a:prstGeom>
        </p:spPr>
      </p:pic>
    </p:spTree>
    <p:extLst>
      <p:ext uri="{BB962C8B-B14F-4D97-AF65-F5344CB8AC3E}">
        <p14:creationId xmlns:p14="http://schemas.microsoft.com/office/powerpoint/2010/main" val="1977889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85763" y="774822"/>
            <a:ext cx="8372475" cy="3644430"/>
          </a:xfrm>
          <a:prstGeom prst="roundRect">
            <a:avLst/>
          </a:prstGeom>
          <a:solidFill>
            <a:schemeClr val="tx2"/>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Describe the </a:t>
            </a:r>
            <a:r>
              <a:rPr lang="en-US" sz="1500" b="1" kern="1200" dirty="0">
                <a:solidFill>
                  <a:prstClr val="black">
                    <a:lumMod val="95000"/>
                    <a:lumOff val="5000"/>
                  </a:prstClr>
                </a:solidFill>
                <a:latin typeface="Avenir Next Condensed Ultra Lig" panose="020B0206020202020204" pitchFamily="34" charset="77"/>
              </a:rPr>
              <a:t>Spatial and Temporal boundaries </a:t>
            </a:r>
            <a:r>
              <a:rPr lang="en-US" sz="1500" kern="1200" dirty="0">
                <a:solidFill>
                  <a:prstClr val="black">
                    <a:lumMod val="95000"/>
                    <a:lumOff val="5000"/>
                  </a:prstClr>
                </a:solidFill>
                <a:latin typeface="Avenir Next Condensed Ultra Lig" panose="020B0206020202020204" pitchFamily="34" charset="77"/>
              </a:rPr>
              <a:t>of the project.</a:t>
            </a:r>
          </a:p>
        </p:txBody>
      </p:sp>
      <p:sp>
        <p:nvSpPr>
          <p:cNvPr id="12" name="TextBox 11">
            <a:extLst>
              <a:ext uri="{FF2B5EF4-FFF2-40B4-BE49-F238E27FC236}">
                <a16:creationId xmlns:a16="http://schemas.microsoft.com/office/drawing/2014/main" id="{84627740-7F75-514C-AE63-691AEC8EF55E}"/>
              </a:ext>
            </a:extLst>
          </p:cNvPr>
          <p:cNvSpPr txBox="1"/>
          <p:nvPr/>
        </p:nvSpPr>
        <p:spPr>
          <a:xfrm>
            <a:off x="3124451" y="2211798"/>
            <a:ext cx="2873608" cy="323165"/>
          </a:xfrm>
          <a:prstGeom prst="rect">
            <a:avLst/>
          </a:prstGeom>
          <a:noFill/>
        </p:spPr>
        <p:txBody>
          <a:bodyPr wrap="none" rtlCol="0">
            <a:spAutoFit/>
          </a:bodyPr>
          <a:lstStyle/>
          <a:p>
            <a:pPr algn="ctr" defTabSz="685800">
              <a:buClrTx/>
            </a:pPr>
            <a:r>
              <a:rPr lang="en-US" sz="1500" b="1" kern="1200" dirty="0">
                <a:solidFill>
                  <a:prstClr val="white"/>
                </a:solidFill>
                <a:latin typeface="Calibri" panose="020F0502020204030204"/>
                <a:ea typeface="+mn-ea"/>
                <a:cs typeface="+mn-cs"/>
              </a:rPr>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Mission Statement written in an imperative sentence with reference to “</a:t>
              </a:r>
              <a:r>
                <a:rPr lang="en-US" sz="1500" b="1" kern="1200" dirty="0">
                  <a:solidFill>
                    <a:prstClr val="black">
                      <a:lumMod val="95000"/>
                      <a:lumOff val="5000"/>
                    </a:prstClr>
                  </a:solidFill>
                  <a:latin typeface="Avenir Next Condensed Ultra Lig" panose="020B0206020202020204" pitchFamily="34" charset="77"/>
                </a:rPr>
                <a:t>Context</a:t>
              </a:r>
              <a:r>
                <a:rPr lang="en-US" sz="1500" kern="1200" dirty="0">
                  <a:solidFill>
                    <a:prstClr val="black">
                      <a:lumMod val="95000"/>
                      <a:lumOff val="5000"/>
                    </a:prstClr>
                  </a:solidFill>
                  <a:latin typeface="Avenir Next Condensed Ultra Lig" panose="020B0206020202020204" pitchFamily="34" charset="77"/>
                </a:rPr>
                <a: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Conditional statements of the implementation outcomes that satisfy the “</a:t>
              </a:r>
              <a:r>
                <a:rPr lang="en-US" sz="1500" b="1" kern="1200" dirty="0">
                  <a:solidFill>
                    <a:prstClr val="black">
                      <a:lumMod val="95000"/>
                      <a:lumOff val="5000"/>
                    </a:prstClr>
                  </a:solidFill>
                  <a:latin typeface="Avenir Next Condensed Ultra Lig" panose="020B0206020202020204" pitchFamily="34" charset="77"/>
                </a:rPr>
                <a:t>Goal</a:t>
              </a:r>
              <a:r>
                <a:rPr lang="en-US" sz="1500" kern="1200" dirty="0">
                  <a:solidFill>
                    <a:prstClr val="black">
                      <a:lumMod val="95000"/>
                      <a:lumOff val="5000"/>
                    </a:prstClr>
                  </a:solidFill>
                  <a:latin typeface="Avenir Next Condensed Ultra Lig" panose="020B0206020202020204" pitchFamily="34" charset="77"/>
                </a:rPr>
                <a:t>”.</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7" name="TextBox 11">
            <a:extLst>
              <a:ext uri="{FF2B5EF4-FFF2-40B4-BE49-F238E27FC236}">
                <a16:creationId xmlns:a16="http://schemas.microsoft.com/office/drawing/2014/main" id="{1683906C-E8C4-422F-AA3A-E6983CFCC0D8}"/>
              </a:ext>
            </a:extLst>
          </p:cNvPr>
          <p:cNvSpPr txBox="1"/>
          <p:nvPr/>
        </p:nvSpPr>
        <p:spPr>
          <a:xfrm>
            <a:off x="3483787" y="774822"/>
            <a:ext cx="2246385" cy="323165"/>
          </a:xfrm>
          <a:prstGeom prst="rect">
            <a:avLst/>
          </a:prstGeom>
          <a:noFill/>
        </p:spPr>
        <p:txBody>
          <a:bodyPr wrap="none" rtlCol="0">
            <a:spAutoFit/>
          </a:bodyPr>
          <a:lstStyle/>
          <a:p>
            <a:pPr algn="ctr" defTabSz="685800">
              <a:buClrTx/>
            </a:pPr>
            <a:r>
              <a:rPr lang="en-US" altLang="zh-CN" sz="1500" b="1" kern="1200" dirty="0">
                <a:solidFill>
                  <a:prstClr val="white"/>
                </a:solidFill>
                <a:latin typeface="Calibri" panose="020F0502020204030204"/>
                <a:ea typeface="等线" panose="02010600030101010101" pitchFamily="2" charset="-122"/>
                <a:cs typeface="+mn-cs"/>
              </a:rPr>
              <a:t>Contextualized Objectives</a:t>
            </a:r>
          </a:p>
        </p:txBody>
      </p:sp>
      <p:cxnSp>
        <p:nvCxnSpPr>
          <p:cNvPr id="7" name="Straight Connector 6">
            <a:extLst>
              <a:ext uri="{FF2B5EF4-FFF2-40B4-BE49-F238E27FC236}">
                <a16:creationId xmlns:a16="http://schemas.microsoft.com/office/drawing/2014/main" id="{1BDC5CB4-4615-B744-B5BB-D21AD64670FC}"/>
              </a:ext>
            </a:extLst>
          </p:cNvPr>
          <p:cNvCxnSpPr>
            <a:cxnSpLocks/>
          </p:cNvCxnSpPr>
          <p:nvPr/>
        </p:nvCxnSpPr>
        <p:spPr>
          <a:xfrm>
            <a:off x="385763" y="2224498"/>
            <a:ext cx="8372475" cy="0"/>
          </a:xfrm>
          <a:prstGeom prst="line">
            <a:avLst/>
          </a:prstGeom>
          <a:ln w="635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07F34B7-DAFA-4742-8F37-7EAD738B752C}"/>
              </a:ext>
            </a:extLst>
          </p:cNvPr>
          <p:cNvGrpSpPr/>
          <p:nvPr/>
        </p:nvGrpSpPr>
        <p:grpSpPr>
          <a:xfrm>
            <a:off x="458932" y="2224497"/>
            <a:ext cx="8333235" cy="2312642"/>
            <a:chOff x="514350" y="4032403"/>
            <a:chExt cx="11110980" cy="3083522"/>
          </a:xfrm>
        </p:grpSpPr>
        <p:sp>
          <p:nvSpPr>
            <p:cNvPr id="30" name="Round Same Side Corner Rectangle 29">
              <a:extLst>
                <a:ext uri="{FF2B5EF4-FFF2-40B4-BE49-F238E27FC236}">
                  <a16:creationId xmlns:a16="http://schemas.microsoft.com/office/drawing/2014/main" id="{7A9111F9-8D88-3740-8DD9-0E2B9A5EECCA}"/>
                </a:ext>
              </a:extLst>
            </p:cNvPr>
            <p:cNvSpPr/>
            <p:nvPr/>
          </p:nvSpPr>
          <p:spPr>
            <a:xfrm rot="10800000">
              <a:off x="819150" y="43621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9" name="Round Same Side Corner Rectangle 28">
              <a:extLst>
                <a:ext uri="{FF2B5EF4-FFF2-40B4-BE49-F238E27FC236}">
                  <a16:creationId xmlns:a16="http://schemas.microsoft.com/office/drawing/2014/main" id="{C48D92A3-DB2C-2344-B7B6-E8FAF1FF34A1}"/>
                </a:ext>
              </a:extLst>
            </p:cNvPr>
            <p:cNvSpPr/>
            <p:nvPr/>
          </p:nvSpPr>
          <p:spPr>
            <a:xfrm rot="10800000">
              <a:off x="666750" y="4209739"/>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72AFBC6-2B8E-7C4F-97D7-F85FD6DB838B}"/>
                </a:ext>
              </a:extLst>
            </p:cNvPr>
            <p:cNvGrpSpPr/>
            <p:nvPr/>
          </p:nvGrpSpPr>
          <p:grpSpPr>
            <a:xfrm>
              <a:off x="514350" y="4032403"/>
              <a:ext cx="10806180" cy="2778722"/>
              <a:chOff x="514350" y="5761512"/>
              <a:chExt cx="10806180" cy="2778722"/>
            </a:xfrm>
          </p:grpSpPr>
          <p:grpSp>
            <p:nvGrpSpPr>
              <p:cNvPr id="9" name="Group 8">
                <a:extLst>
                  <a:ext uri="{FF2B5EF4-FFF2-40B4-BE49-F238E27FC236}">
                    <a16:creationId xmlns:a16="http://schemas.microsoft.com/office/drawing/2014/main" id="{8D4A8B99-44B8-CA40-9F5E-BF9612DA09B1}"/>
                  </a:ext>
                </a:extLst>
              </p:cNvPr>
              <p:cNvGrpSpPr/>
              <p:nvPr/>
            </p:nvGrpSpPr>
            <p:grpSpPr>
              <a:xfrm>
                <a:off x="514350" y="5786448"/>
                <a:ext cx="10806180" cy="2753786"/>
                <a:chOff x="514350" y="5786448"/>
                <a:chExt cx="10806180" cy="2753786"/>
              </a:xfrm>
            </p:grpSpPr>
            <p:sp>
              <p:nvSpPr>
                <p:cNvPr id="2" name="Round Same Side Corner Rectangle 1">
                  <a:extLst>
                    <a:ext uri="{FF2B5EF4-FFF2-40B4-BE49-F238E27FC236}">
                      <a16:creationId xmlns:a16="http://schemas.microsoft.com/office/drawing/2014/main" id="{D91001FB-BBBE-CB44-B92B-9C89AC2371CB}"/>
                    </a:ext>
                  </a:extLst>
                </p:cNvPr>
                <p:cNvSpPr/>
                <p:nvPr/>
              </p:nvSpPr>
              <p:spPr>
                <a:xfrm rot="10800000">
                  <a:off x="514350" y="5786448"/>
                  <a:ext cx="10806180" cy="2753786"/>
                </a:xfrm>
                <a:prstGeom prst="round2SameRect">
                  <a:avLst/>
                </a:prstGeom>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24" name="标注: 左箭头 25">
                  <a:extLst>
                    <a:ext uri="{FF2B5EF4-FFF2-40B4-BE49-F238E27FC236}">
                      <a16:creationId xmlns:a16="http://schemas.microsoft.com/office/drawing/2014/main" id="{17C8E144-ED31-374C-B9FE-D3668315F0B3}"/>
                    </a:ext>
                  </a:extLst>
                </p:cNvPr>
                <p:cNvSpPr/>
                <p:nvPr/>
              </p:nvSpPr>
              <p:spPr>
                <a:xfrm>
                  <a:off x="7465182" y="6267114"/>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Prescribe the </a:t>
                  </a:r>
                  <a:r>
                    <a:rPr lang="en-US" altLang="zh-CN" sz="1500" b="1" kern="1200" dirty="0">
                      <a:solidFill>
                        <a:prstClr val="black">
                          <a:lumMod val="95000"/>
                          <a:lumOff val="5000"/>
                        </a:prstClr>
                      </a:solidFill>
                      <a:latin typeface="Avenir Next Condensed Ultra Lig" panose="020B0206020202020204" pitchFamily="34" charset="77"/>
                      <a:ea typeface="等线" panose="02010600030101010101" pitchFamily="2" charset="-122"/>
                    </a:rPr>
                    <a:t>required resources </a:t>
                  </a: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to be consumed in the implementation Process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5" name="标注: 左箭头 7">
                  <a:extLst>
                    <a:ext uri="{FF2B5EF4-FFF2-40B4-BE49-F238E27FC236}">
                      <a16:creationId xmlns:a16="http://schemas.microsoft.com/office/drawing/2014/main" id="{8007B05D-DDE6-C345-B17E-79CCDF842C26}"/>
                    </a:ext>
                  </a:extLst>
                </p:cNvPr>
                <p:cNvSpPr/>
                <p:nvPr/>
              </p:nvSpPr>
              <p:spPr>
                <a:xfrm>
                  <a:off x="3646530" y="6069786"/>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A structured set of actions that depicts implementation activities.</a:t>
                  </a:r>
                </a:p>
                <a:p>
                  <a:pPr defTabSz="685800">
                    <a:buClrTx/>
                  </a:pPr>
                  <a:r>
                    <a:rPr lang="en-US" altLang="zh-CN" sz="1500" kern="1200" dirty="0">
                      <a:solidFill>
                        <a:prstClr val="black">
                          <a:lumMod val="95000"/>
                          <a:lumOff val="5000"/>
                        </a:prstClr>
                      </a:solidFill>
                      <a:latin typeface="Avenir Next Condensed Ultra Lig" panose="020B0206020202020204" pitchFamily="34" charset="77"/>
                      <a:ea typeface="等线" panose="02010600030101010101" pitchFamily="2" charset="-122"/>
                    </a:rPr>
                    <a:t>Ideally written in a formalized process specification language</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8" name="Rectangle 27">
                  <a:extLst>
                    <a:ext uri="{FF2B5EF4-FFF2-40B4-BE49-F238E27FC236}">
                      <a16:creationId xmlns:a16="http://schemas.microsoft.com/office/drawing/2014/main" id="{A6134929-FE0A-D84E-AAA7-5F23093EC04F}"/>
                    </a:ext>
                  </a:extLst>
                </p:cNvPr>
                <p:cNvSpPr/>
                <p:nvPr/>
              </p:nvSpPr>
              <p:spPr>
                <a:xfrm>
                  <a:off x="591622" y="6143916"/>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prstClr val="black">
                          <a:lumMod val="95000"/>
                          <a:lumOff val="5000"/>
                        </a:prstClr>
                      </a:solidFill>
                      <a:latin typeface="Bank Gothic Medium" pitchFamily="2" charset="77"/>
                    </a:rPr>
                    <a:t>Outputs</a:t>
                  </a:r>
                </a:p>
                <a:p>
                  <a:pPr defTabSz="685800">
                    <a:buClrTx/>
                  </a:pPr>
                  <a:r>
                    <a:rPr lang="en-US" sz="1500" kern="1200" dirty="0">
                      <a:solidFill>
                        <a:prstClr val="black">
                          <a:lumMod val="95000"/>
                          <a:lumOff val="5000"/>
                        </a:prstClr>
                      </a:solidFill>
                      <a:latin typeface="Avenir Next Condensed Ultra Lig" panose="020B0206020202020204" pitchFamily="34" charset="77"/>
                    </a:rPr>
                    <a:t>A list of </a:t>
                  </a:r>
                  <a:r>
                    <a:rPr lang="en-US" sz="1500" b="1" kern="1200" dirty="0">
                      <a:solidFill>
                        <a:prstClr val="black">
                          <a:lumMod val="95000"/>
                          <a:lumOff val="5000"/>
                        </a:prstClr>
                      </a:solidFill>
                      <a:latin typeface="Avenir Next Condensed Ultra Lig" panose="020B0206020202020204" pitchFamily="34" charset="77"/>
                    </a:rPr>
                    <a:t>noun phrases </a:t>
                  </a:r>
                  <a:r>
                    <a:rPr lang="en-US" sz="1500" kern="1200" dirty="0">
                      <a:solidFill>
                        <a:prstClr val="black">
                          <a:lumMod val="95000"/>
                          <a:lumOff val="5000"/>
                        </a:prstClr>
                      </a:solidFill>
                      <a:latin typeface="Avenir Next Condensed Ultra Lig" panose="020B0206020202020204" pitchFamily="34" charset="77"/>
                    </a:rPr>
                    <a:t>that  declares the deliverable </a:t>
                  </a:r>
                  <a:r>
                    <a:rPr lang="en-US" sz="1500" kern="1200" dirty="0">
                      <a:solidFill>
                        <a:prstClr val="white"/>
                      </a:solidFill>
                      <a:latin typeface="Avenir Next Condensed Ultra Lig" panose="020B0206020202020204" pitchFamily="34" charset="77"/>
                    </a:rPr>
                    <a:t>items from proposed activities</a:t>
                  </a:r>
                </a:p>
              </p:txBody>
            </p:sp>
          </p:grpSp>
          <p:sp>
            <p:nvSpPr>
              <p:cNvPr id="6" name="TextBox 5">
                <a:extLst>
                  <a:ext uri="{FF2B5EF4-FFF2-40B4-BE49-F238E27FC236}">
                    <a16:creationId xmlns:a16="http://schemas.microsoft.com/office/drawing/2014/main" id="{8984C8AD-190F-E849-AD57-734814D87000}"/>
                  </a:ext>
                </a:extLst>
              </p:cNvPr>
              <p:cNvSpPr txBox="1"/>
              <p:nvPr/>
            </p:nvSpPr>
            <p:spPr>
              <a:xfrm>
                <a:off x="4111250" y="5761512"/>
                <a:ext cx="3300135" cy="400109"/>
              </a:xfrm>
              <a:prstGeom prst="rect">
                <a:avLst/>
              </a:prstGeom>
              <a:noFill/>
            </p:spPr>
            <p:txBody>
              <a:bodyPr wrap="none" rtlCol="0">
                <a:spAutoFit/>
              </a:bodyPr>
              <a:lstStyle/>
              <a:p>
                <a:pPr defTabSz="685800">
                  <a:buClrTx/>
                </a:pPr>
                <a:r>
                  <a:rPr lang="en-US" sz="1350" kern="1200" dirty="0">
                    <a:solidFill>
                      <a:prstClr val="white"/>
                    </a:solidFill>
                    <a:latin typeface="Calibri" panose="020F0502020204030204"/>
                    <a:ea typeface="+mn-ea"/>
                    <a:cs typeface="+mn-cs"/>
                  </a:rPr>
                  <a:t>Process that Delivers Key Results</a:t>
                </a:r>
              </a:p>
            </p:txBody>
          </p:sp>
        </p:grpSp>
      </p:grpSp>
      <p:sp>
        <p:nvSpPr>
          <p:cNvPr id="31" name="Curved Right Arrow 30">
            <a:extLst>
              <a:ext uri="{FF2B5EF4-FFF2-40B4-BE49-F238E27FC236}">
                <a16:creationId xmlns:a16="http://schemas.microsoft.com/office/drawing/2014/main" id="{097ABFD7-9A25-BA4C-B51F-D90A4FCB99C9}"/>
              </a:ext>
            </a:extLst>
          </p:cNvPr>
          <p:cNvSpPr/>
          <p:nvPr/>
        </p:nvSpPr>
        <p:spPr>
          <a:xfrm flipH="1" flipV="1">
            <a:off x="5937249"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2" name="Curved Right Arrow 31">
            <a:extLst>
              <a:ext uri="{FF2B5EF4-FFF2-40B4-BE49-F238E27FC236}">
                <a16:creationId xmlns:a16="http://schemas.microsoft.com/office/drawing/2014/main" id="{885F73FA-9D40-5C4B-B82D-C6AF2F9A5F9B}"/>
              </a:ext>
            </a:extLst>
          </p:cNvPr>
          <p:cNvSpPr/>
          <p:nvPr/>
        </p:nvSpPr>
        <p:spPr>
          <a:xfrm rot="10800000" flipH="1" flipV="1">
            <a:off x="2967984" y="193413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2530967842"/>
      </p:ext>
    </p:extLst>
  </p:cSld>
  <p:clrMapOvr>
    <a:masterClrMapping/>
  </p:clrMapOvr>
  <p:transition spd="slow">
    <p:wip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FCA799D-47BD-D442-ABB7-0C09E163B7F2}"/>
              </a:ext>
            </a:extLst>
          </p:cNvPr>
          <p:cNvSpPr/>
          <p:nvPr/>
        </p:nvSpPr>
        <p:spPr>
          <a:xfrm>
            <a:off x="351829" y="1843002"/>
            <a:ext cx="8372475" cy="2576250"/>
          </a:xfrm>
          <a:prstGeom prst="round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w="1270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en-US" sz="1800" kern="1200" dirty="0">
                <a:solidFill>
                  <a:prstClr val="white"/>
                </a:solidFill>
                <a:latin typeface="Bank Gothic Medium" pitchFamily="2" charset="77"/>
              </a:rPr>
              <a:t>  </a:t>
            </a:r>
            <a:r>
              <a:rPr lang="en-US" sz="1800" b="1" kern="1200" dirty="0">
                <a:solidFill>
                  <a:prstClr val="black">
                    <a:lumMod val="95000"/>
                    <a:lumOff val="5000"/>
                  </a:prstClr>
                </a:solidFill>
                <a:latin typeface="Bank Gothic Medium" pitchFamily="2" charset="77"/>
              </a:rPr>
              <a:t>Context:</a:t>
            </a:r>
            <a:r>
              <a:rPr lang="en-US" sz="1800" b="1"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Modern Technologies challenges the cognitive capacities of human and human societies.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white"/>
                </a:solidFill>
                <a:latin typeface="Bank Gothic Medium" pitchFamily="2" charset="77"/>
              </a:rPr>
              <a:t>Boundary Conditions: </a:t>
            </a:r>
            <a:r>
              <a:rPr lang="en-US" sz="1500" kern="1200" dirty="0">
                <a:solidFill>
                  <a:prstClr val="white"/>
                </a:solidFill>
                <a:latin typeface="Avenir Next Condensed Ultra Lig" panose="020B0206020202020204" pitchFamily="34" charset="77"/>
              </a:rPr>
              <a:t>Personal willingness to adopt a new cognitive foundation, and intensity of practicing this new skill</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962303" y="761484"/>
            <a:ext cx="7795935"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Goal</a:t>
              </a:r>
              <a:r>
                <a:rPr lang="en-US" sz="1800" kern="1200" dirty="0">
                  <a:solidFill>
                    <a:prstClr val="black">
                      <a:lumMod val="95000"/>
                      <a:lumOff val="5000"/>
                    </a:prstClr>
                  </a:solidFill>
                  <a:latin typeface="Bank Gothic Medium" pitchFamily="2" charset="77"/>
                </a:rPr>
                <a:t>:</a:t>
              </a:r>
              <a:r>
                <a:rPr lang="en-US" sz="1350" kern="1200" dirty="0">
                  <a:solidFill>
                    <a:prstClr val="black">
                      <a:lumMod val="95000"/>
                      <a:lumOff val="5000"/>
                    </a:prstClr>
                  </a:solidFill>
                  <a:latin typeface="Calibri" panose="020F0502020204030204"/>
                </a:rPr>
                <a:t>   </a:t>
              </a:r>
              <a:r>
                <a:rPr lang="en-US" sz="1500" kern="1200" dirty="0">
                  <a:solidFill>
                    <a:prstClr val="black">
                      <a:lumMod val="95000"/>
                      <a:lumOff val="5000"/>
                    </a:prstClr>
                  </a:solidFill>
                  <a:latin typeface="Avenir Next Condensed Ultra Lig" panose="020B0206020202020204" pitchFamily="34" charset="77"/>
                </a:rPr>
                <a:t>Provide a </a:t>
              </a:r>
              <a:r>
                <a:rPr lang="en-US" sz="1500" b="1" kern="1200" dirty="0">
                  <a:solidFill>
                    <a:srgbClr val="FF0000"/>
                  </a:solidFill>
                  <a:latin typeface="Avenir Next Condensed Ultra Lig" panose="020B0206020202020204" pitchFamily="34" charset="77"/>
                </a:rPr>
                <a:t>methodical</a:t>
              </a:r>
              <a:r>
                <a:rPr lang="en-US" sz="1500" kern="1200" dirty="0">
                  <a:solidFill>
                    <a:prstClr val="black">
                      <a:lumMod val="95000"/>
                      <a:lumOff val="5000"/>
                    </a:prstClr>
                  </a:solidFill>
                  <a:latin typeface="Avenir Next Condensed Ultra Lig" panose="020B0206020202020204" pitchFamily="34" charset="77"/>
                </a:rPr>
                <a:t> cognitive framework to leverage contemporary technologies and cognitive science content.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US" sz="1800" b="1" kern="1200" dirty="0">
                  <a:solidFill>
                    <a:prstClr val="black">
                      <a:lumMod val="95000"/>
                      <a:lumOff val="5000"/>
                    </a:prstClr>
                  </a:solidFill>
                  <a:latin typeface="Bank Gothic Medium" pitchFamily="2" charset="77"/>
                </a:rPr>
                <a:t>Success Criteria</a:t>
              </a:r>
              <a:r>
                <a:rPr lang="en-US" sz="1800" kern="1200" dirty="0">
                  <a:solidFill>
                    <a:prstClr val="black">
                      <a:lumMod val="95000"/>
                      <a:lumOff val="5000"/>
                    </a:prstClr>
                  </a:solidFill>
                  <a:latin typeface="Bank Gothic Medium" pitchFamily="2" charset="77"/>
                </a:rPr>
                <a:t>: </a:t>
              </a:r>
              <a:r>
                <a:rPr lang="en-US" sz="1500" kern="1200" dirty="0">
                  <a:solidFill>
                    <a:prstClr val="black">
                      <a:lumMod val="95000"/>
                      <a:lumOff val="5000"/>
                    </a:prstClr>
                  </a:solidFill>
                  <a:latin typeface="Avenir Next Condensed Ultra Lig" panose="020B0206020202020204" pitchFamily="34" charset="77"/>
                </a:rPr>
                <a:t>Enable students to utilize cognitive methods and tools, while measuring learning outcomes accordingly.</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085575"/>
            <a:ext cx="2435110" cy="218568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sz="1800" b="1" kern="1200" dirty="0">
                <a:solidFill>
                  <a:srgbClr val="FF0000"/>
                </a:solidFill>
                <a:latin typeface="Bank Gothic Medium" pitchFamily="2" charset="77"/>
              </a:rPr>
              <a:t>Outputs</a:t>
            </a:r>
          </a:p>
          <a:p>
            <a:pPr defTabSz="685800">
              <a:buClrTx/>
            </a:pPr>
            <a:r>
              <a:rPr lang="en-US" sz="1100" b="1" kern="1200" dirty="0">
                <a:solidFill>
                  <a:schemeClr val="bg1"/>
                </a:solidFill>
                <a:latin typeface="Avenir Next Condensed Ultra Lig" panose="020B0206020202020204" pitchFamily="34" charset="77"/>
              </a:rPr>
              <a:t>Cognitive Science Report</a:t>
            </a:r>
          </a:p>
          <a:p>
            <a:pPr defTabSz="685800">
              <a:buClrTx/>
            </a:pPr>
            <a:r>
              <a:rPr lang="en-US" sz="1100" kern="1200" dirty="0">
                <a:solidFill>
                  <a:schemeClr val="bg1"/>
                </a:solidFill>
                <a:latin typeface="Avenir Next Condensed Ultra Lig" panose="020B0206020202020204" pitchFamily="34" charset="77"/>
              </a:rPr>
              <a:t>     Summarize your </a:t>
            </a:r>
            <a:r>
              <a:rPr lang="en-US" sz="1100" b="1" i="1" u="sng" kern="1200" dirty="0">
                <a:solidFill>
                  <a:schemeClr val="bg1"/>
                </a:solidFill>
                <a:latin typeface="Avenir Next Condensed Ultra Lig" panose="020B0206020202020204" pitchFamily="34" charset="77"/>
              </a:rPr>
              <a:t>methods</a:t>
            </a:r>
          </a:p>
          <a:p>
            <a:pPr defTabSz="685800">
              <a:buClrTx/>
            </a:pPr>
            <a:endParaRPr lang="en-US" sz="1100" b="1" i="1" u="sng"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Digitally published Learning Reports</a:t>
            </a:r>
          </a:p>
          <a:p>
            <a:pPr defTabSz="685800">
              <a:buClrTx/>
            </a:pPr>
            <a:r>
              <a:rPr lang="en-US" sz="1100" kern="1200" dirty="0">
                <a:solidFill>
                  <a:schemeClr val="bg1"/>
                </a:solidFill>
                <a:latin typeface="Avenir Next Condensed Ultra Lig" panose="020B0206020202020204" pitchFamily="34" charset="77"/>
              </a:rPr>
              <a:t>    Behavioral Data (on </a:t>
            </a:r>
            <a:r>
              <a:rPr lang="en-US" sz="1100" b="1" i="1" u="sng" kern="1200" dirty="0" err="1">
                <a:solidFill>
                  <a:schemeClr val="bg1"/>
                </a:solidFill>
                <a:latin typeface="Avenir Next Condensed Ultra Lig" panose="020B0206020202020204" pitchFamily="34" charset="77"/>
              </a:rPr>
              <a:t>MediaWiki</a:t>
            </a:r>
            <a:r>
              <a:rPr lang="en-US" sz="1100" kern="1200" dirty="0">
                <a:solidFill>
                  <a:schemeClr val="bg1"/>
                </a:solidFill>
                <a:latin typeface="Avenir Next Condensed Ultra Lig" panose="020B0206020202020204" pitchFamily="34" charset="77"/>
              </a:rPr>
              <a:t>)</a:t>
            </a:r>
          </a:p>
          <a:p>
            <a:pPr defTabSz="685800">
              <a:buClrTx/>
            </a:pPr>
            <a:endParaRPr lang="en-US" sz="1100" b="1" kern="1200" dirty="0">
              <a:solidFill>
                <a:schemeClr val="bg1"/>
              </a:solidFill>
              <a:latin typeface="Avenir Next Condensed Ultra Lig" panose="020B0206020202020204" pitchFamily="34" charset="77"/>
            </a:endParaRPr>
          </a:p>
          <a:p>
            <a:pPr defTabSz="685800">
              <a:buClrTx/>
            </a:pPr>
            <a:r>
              <a:rPr lang="en-US" sz="1100" b="1" kern="1200" dirty="0">
                <a:solidFill>
                  <a:schemeClr val="bg1"/>
                </a:solidFill>
                <a:latin typeface="Avenir Next Condensed Ultra Lig" panose="020B0206020202020204" pitchFamily="34" charset="77"/>
              </a:rPr>
              <a:t>Personally chosen </a:t>
            </a:r>
            <a:r>
              <a:rPr lang="en-US" sz="1100" b="1" i="1" u="sng" kern="1200" dirty="0">
                <a:solidFill>
                  <a:schemeClr val="bg1"/>
                </a:solidFill>
                <a:latin typeface="Avenir Next Condensed Ultra Lig" panose="020B0206020202020204" pitchFamily="34" charset="77"/>
              </a:rPr>
              <a:t>application</a:t>
            </a:r>
            <a:r>
              <a:rPr lang="en-US" sz="1100" b="1" kern="1200" dirty="0">
                <a:solidFill>
                  <a:schemeClr val="bg1"/>
                </a:solidFill>
                <a:latin typeface="Avenir Next Condensed Ultra Lig" panose="020B0206020202020204" pitchFamily="34" charset="77"/>
              </a:rPr>
              <a:t> areas</a:t>
            </a:r>
          </a:p>
          <a:p>
            <a:pPr defTabSz="685800">
              <a:buClrTx/>
            </a:pPr>
            <a:r>
              <a:rPr lang="en-US" sz="1100" kern="1200" dirty="0">
                <a:solidFill>
                  <a:schemeClr val="bg1"/>
                </a:solidFill>
                <a:latin typeface="Avenir Next Condensed Ultra Lig" panose="020B0206020202020204" pitchFamily="34" charset="77"/>
              </a:rPr>
              <a:t>    Biology, Physics, Math, Literature, Social Science, Arts, …</a:t>
            </a:r>
            <a:r>
              <a:rPr lang="en-US" sz="1200" kern="1200" dirty="0">
                <a:solidFill>
                  <a:schemeClr val="bg1"/>
                </a:solidFill>
                <a:latin typeface="Avenir Next Condensed Ultra Lig" panose="020B0206020202020204" pitchFamily="34" charset="77"/>
              </a:rPr>
              <a:t>	</a:t>
            </a: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a:p>
            <a:pPr defTabSz="685800">
              <a:buClrTx/>
            </a:pPr>
            <a:endParaRPr lang="en-US" sz="1500" kern="1200" dirty="0">
              <a:solidFill>
                <a:schemeClr val="bg1"/>
              </a:solidFill>
              <a:latin typeface="Avenir Next Condensed Ultra Lig" panose="020B0206020202020204" pitchFamily="34" charset="77"/>
            </a:endParaRPr>
          </a:p>
        </p:txBody>
      </p:sp>
      <p:sp>
        <p:nvSpPr>
          <p:cNvPr id="8" name="标注: 左箭头 7">
            <a:extLst>
              <a:ext uri="{FF2B5EF4-FFF2-40B4-BE49-F238E27FC236}">
                <a16:creationId xmlns:a16="http://schemas.microsoft.com/office/drawing/2014/main" id="{B49D726A-9084-4489-8362-DA1BF7515187}"/>
              </a:ext>
            </a:extLst>
          </p:cNvPr>
          <p:cNvSpPr/>
          <p:nvPr/>
        </p:nvSpPr>
        <p:spPr>
          <a:xfrm>
            <a:off x="2977930" y="2085574"/>
            <a:ext cx="2863988" cy="2185681"/>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Activated Processes</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1. Course Preparation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Content and Process design</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2. Learning Program Execution</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16 week exercise</a:t>
            </a:r>
          </a:p>
          <a:p>
            <a:pPr defTabSz="685800">
              <a:buClrTx/>
            </a:pPr>
            <a:r>
              <a:rPr lang="en-US" altLang="zh-CN" b="1" kern="1200" dirty="0">
                <a:solidFill>
                  <a:prstClr val="black">
                    <a:lumMod val="95000"/>
                    <a:lumOff val="5000"/>
                  </a:prstClr>
                </a:solidFill>
                <a:latin typeface="Avenir Next Condensed Ultra Lig" panose="020B0206020202020204" pitchFamily="34" charset="77"/>
                <a:ea typeface="等线" panose="02010600030101010101" pitchFamily="2" charset="-122"/>
              </a:rPr>
              <a:t>3. Program Refinement</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Continuous Adjustments</a:t>
            </a:r>
          </a:p>
          <a:p>
            <a:pPr defTabSz="685800">
              <a:buClrTx/>
            </a:pPr>
            <a:r>
              <a:rPr lang="en-US" altLang="zh-CN" kern="1200" dirty="0">
                <a:solidFill>
                  <a:prstClr val="black">
                    <a:lumMod val="95000"/>
                    <a:lumOff val="5000"/>
                  </a:prstClr>
                </a:solidFill>
                <a:latin typeface="Avenir Next Condensed Ultra Lig" panose="020B0206020202020204" pitchFamily="34" charset="77"/>
                <a:ea typeface="等线" panose="02010600030101010101" pitchFamily="2" charset="-122"/>
              </a:rPr>
              <a:t>    Periodic Refinements</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sp>
        <p:nvSpPr>
          <p:cNvPr id="26" name="标注: 左箭头 25">
            <a:extLst>
              <a:ext uri="{FF2B5EF4-FFF2-40B4-BE49-F238E27FC236}">
                <a16:creationId xmlns:a16="http://schemas.microsoft.com/office/drawing/2014/main" id="{4E10D089-3256-4491-B03A-1A24B9835436}"/>
              </a:ext>
            </a:extLst>
          </p:cNvPr>
          <p:cNvSpPr/>
          <p:nvPr/>
        </p:nvSpPr>
        <p:spPr>
          <a:xfrm>
            <a:off x="5866388" y="2085574"/>
            <a:ext cx="2646676" cy="2185681"/>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en-US" altLang="zh-CN" sz="1800" b="1" kern="1200" dirty="0">
                <a:solidFill>
                  <a:prstClr val="black">
                    <a:lumMod val="95000"/>
                    <a:lumOff val="5000"/>
                  </a:prstClr>
                </a:solidFill>
                <a:latin typeface="Bank Gothic Medium" pitchFamily="2" charset="77"/>
                <a:ea typeface="等线" panose="02010600030101010101" pitchFamily="2" charset="-122"/>
              </a:rPr>
              <a:t>Inputs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Curricular Structure</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Coherent with university-level curriculum design</a:t>
            </a:r>
            <a:endParaRPr lang="en-US" altLang="zh-CN" sz="1200" b="1" kern="1200" dirty="0">
              <a:solidFill>
                <a:schemeClr val="bg1"/>
              </a:solidFill>
              <a:latin typeface="Avenir Next Condensed Ultra Lig" panose="020B0206020202020204" pitchFamily="34" charset="77"/>
              <a:ea typeface="等线" panose="02010600030101010101" pitchFamily="2" charset="-122"/>
            </a:endParaRP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Content Data</a:t>
            </a:r>
          </a:p>
          <a:p>
            <a:pPr defTabSz="685800">
              <a:buClrTx/>
            </a:pPr>
            <a:r>
              <a:rPr lang="en-US" altLang="zh-CN" sz="1200" kern="1200" dirty="0">
                <a:solidFill>
                  <a:schemeClr val="bg1"/>
                </a:solidFill>
                <a:latin typeface="Avenir Next Condensed Ultra Lig" panose="020B0206020202020204" pitchFamily="34" charset="77"/>
                <a:ea typeface="等线" panose="02010600030101010101" pitchFamily="2" charset="-122"/>
              </a:rPr>
              <a:t>   A time-oriented knowledge(data) representation framework</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Meta Data Formats</a:t>
            </a:r>
          </a:p>
          <a:p>
            <a:pPr defTabSz="685800">
              <a:buClrTx/>
            </a:pPr>
            <a:r>
              <a:rPr lang="en-US" altLang="zh-CN" sz="1200" b="1" kern="1200" dirty="0">
                <a:solidFill>
                  <a:schemeClr val="bg1"/>
                </a:solidFill>
                <a:latin typeface="Avenir Next Condensed Ultra Lig" panose="020B0206020202020204" pitchFamily="34" charset="77"/>
                <a:ea typeface="等线" panose="02010600030101010101" pitchFamily="2" charset="-122"/>
              </a:rPr>
              <a:t>  </a:t>
            </a:r>
            <a:r>
              <a:rPr lang="en-US" altLang="zh-CN" sz="1200" kern="1200" dirty="0">
                <a:solidFill>
                  <a:schemeClr val="bg1"/>
                </a:solidFill>
                <a:latin typeface="Avenir Next Condensed Ultra Lig" panose="020B0206020202020204" pitchFamily="34" charset="77"/>
                <a:ea typeface="等线" panose="02010600030101010101" pitchFamily="2" charset="-122"/>
              </a:rPr>
              <a:t>Logic Model(OKRS), Learning Report Format, Universal Resource Locators </a:t>
            </a:r>
          </a:p>
          <a:p>
            <a:pPr algn="ctr" defTabSz="685800">
              <a:buClrTx/>
            </a:pPr>
            <a:endParaRPr lang="zh-CN" altLang="en-US" sz="1350" kern="1200" dirty="0">
              <a:solidFill>
                <a:prstClr val="white"/>
              </a:solidFill>
              <a:latin typeface="Calibri" panose="020F0502020204030204"/>
              <a:ea typeface="等线" panose="02010600030101010101" pitchFamily="2" charset="-122"/>
            </a:endParaRPr>
          </a:p>
        </p:txBody>
      </p:sp>
      <p:pic>
        <p:nvPicPr>
          <p:cNvPr id="33" name="Picture 2" descr="Objectives and key results | qilo Blog">
            <a:hlinkClick r:id="rId3"/>
            <a:extLst>
              <a:ext uri="{FF2B5EF4-FFF2-40B4-BE49-F238E27FC236}">
                <a16:creationId xmlns:a16="http://schemas.microsoft.com/office/drawing/2014/main" id="{192010C8-E58C-E14A-950E-C1276BF13C4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882" b="100000" l="5102" r="91837">
                        <a14:foregroundMark x1="49490" y1="9804" x2="49490" y2="9804"/>
                        <a14:foregroundMark x1="49490" y1="5882" x2="49490" y2="5882"/>
                        <a14:foregroundMark x1="91837" y1="49020" x2="91837" y2="49020"/>
                        <a14:foregroundMark x1="5102" y1="49510" x2="5102" y2="49510"/>
                      </a14:backgroundRemoval>
                    </a14:imgEffect>
                  </a14:imgLayer>
                </a14:imgProps>
              </a:ext>
              <a:ext uri="{28A0092B-C50C-407E-A947-70E740481C1C}">
                <a14:useLocalDpi xmlns:a14="http://schemas.microsoft.com/office/drawing/2010/main"/>
              </a:ext>
            </a:extLst>
          </a:blip>
          <a:srcRect/>
          <a:stretch/>
        </p:blipFill>
        <p:spPr bwMode="auto">
          <a:xfrm>
            <a:off x="455720" y="761484"/>
            <a:ext cx="413637" cy="431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Objectives and key results | qilo Blog">
            <a:hlinkClick r:id="rId3"/>
            <a:extLst>
              <a:ext uri="{FF2B5EF4-FFF2-40B4-BE49-F238E27FC236}">
                <a16:creationId xmlns:a16="http://schemas.microsoft.com/office/drawing/2014/main" id="{BAC5C58A-C9E2-6E43-89A3-A0E935904AE8}"/>
              </a:ext>
            </a:extLst>
          </p:cNvPr>
          <p:cNvPicPr>
            <a:picLocks noChangeAspect="1" noChangeArrowheads="1"/>
          </p:cNvPicPr>
          <p:nvPr/>
        </p:nvPicPr>
        <p:blipFill rotWithShape="1">
          <a:blip r:embed="rId6" cstate="print">
            <a:alphaModFix/>
            <a:extLst>
              <a:ext uri="{BEBA8EAE-BF5A-486C-A8C5-ECC9F3942E4B}">
                <a14:imgProps xmlns:a14="http://schemas.microsoft.com/office/drawing/2010/main">
                  <a14:imgLayer r:embed="rId7">
                    <a14:imgEffect>
                      <a14:backgroundRemoval t="5652" b="89565" l="4580" r="91603">
                        <a14:foregroundMark x1="48855" y1="50000" x2="48855" y2="50000"/>
                        <a14:foregroundMark x1="89313" y1="48261" x2="89313" y2="48261"/>
                        <a14:foregroundMark x1="90076" y1="45652" x2="90076" y2="45652"/>
                        <a14:foregroundMark x1="90076" y1="45652" x2="90076" y2="45652"/>
                        <a14:foregroundMark x1="90076" y1="40000" x2="90076" y2="40000"/>
                        <a14:foregroundMark x1="90076" y1="40000" x2="90076" y2="40000"/>
                        <a14:foregroundMark x1="90076" y1="37391" x2="90076" y2="37391"/>
                        <a14:foregroundMark x1="90076" y1="37391" x2="90076" y2="37391"/>
                        <a14:foregroundMark x1="90076" y1="32609" x2="90076" y2="32609"/>
                        <a14:foregroundMark x1="90076" y1="32174" x2="90076" y2="32174"/>
                        <a14:foregroundMark x1="89313" y1="29565" x2="89313" y2="29565"/>
                        <a14:foregroundMark x1="90076" y1="60870" x2="90076" y2="60870"/>
                        <a14:foregroundMark x1="90076" y1="60870" x2="90076" y2="60870"/>
                        <a14:foregroundMark x1="90840" y1="56522" x2="90840" y2="56522"/>
                        <a14:foregroundMark x1="90840" y1="56522" x2="90840" y2="56522"/>
                        <a14:foregroundMark x1="90840" y1="54783" x2="90840" y2="54783"/>
                        <a14:foregroundMark x1="92366" y1="53913" x2="92366" y2="53913"/>
                        <a14:foregroundMark x1="4580" y1="68261" x2="4580" y2="68261"/>
                        <a14:foregroundMark x1="4580" y1="68261" x2="4580" y2="68261"/>
                        <a14:foregroundMark x1="43511" y1="6087" x2="43511" y2="6087"/>
                      </a14:backgroundRemoval>
                    </a14:imgEffect>
                  </a14:imgLayer>
                </a14:imgProps>
              </a:ext>
              <a:ext uri="{28A0092B-C50C-407E-A947-70E740481C1C}">
                <a14:useLocalDpi xmlns:a14="http://schemas.microsoft.com/office/drawing/2010/main"/>
              </a:ext>
            </a:extLst>
          </a:blip>
          <a:srcRect/>
          <a:stretch/>
        </p:blipFill>
        <p:spPr bwMode="auto">
          <a:xfrm>
            <a:off x="524423" y="1255684"/>
            <a:ext cx="245980" cy="431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722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History of True Names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EB7DA4D1-A762-1641-9D39-D943AA3F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2500" y="1088168"/>
            <a:ext cx="5300792" cy="3438772"/>
          </a:xfrm>
          <a:prstGeom prst="rect">
            <a:avLst/>
          </a:prstGeom>
        </p:spPr>
      </p:pic>
      <p:pic>
        <p:nvPicPr>
          <p:cNvPr id="3" name="Picture 2">
            <a:hlinkClick r:id="rId4"/>
            <a:extLst>
              <a:ext uri="{FF2B5EF4-FFF2-40B4-BE49-F238E27FC236}">
                <a16:creationId xmlns:a16="http://schemas.microsoft.com/office/drawing/2014/main" id="{2DA04C63-2C08-3D45-A762-A21C244FEB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639" y="1017725"/>
            <a:ext cx="1113907" cy="3199052"/>
          </a:xfrm>
          <a:prstGeom prst="rect">
            <a:avLst/>
          </a:prstGeom>
        </p:spPr>
      </p:pic>
      <p:sp>
        <p:nvSpPr>
          <p:cNvPr id="5" name="TextBox 4">
            <a:extLst>
              <a:ext uri="{FF2B5EF4-FFF2-40B4-BE49-F238E27FC236}">
                <a16:creationId xmlns:a16="http://schemas.microsoft.com/office/drawing/2014/main" id="{65AAB6C5-A86F-F042-BA6D-D1D72948BE1A}"/>
              </a:ext>
            </a:extLst>
          </p:cNvPr>
          <p:cNvSpPr txBox="1"/>
          <p:nvPr/>
        </p:nvSpPr>
        <p:spPr>
          <a:xfrm>
            <a:off x="0" y="4287220"/>
            <a:ext cx="1909497" cy="338554"/>
          </a:xfrm>
          <a:prstGeom prst="rect">
            <a:avLst/>
          </a:prstGeom>
          <a:noFill/>
        </p:spPr>
        <p:txBody>
          <a:bodyPr wrap="none" rtlCol="0">
            <a:spAutoFit/>
          </a:bodyPr>
          <a:lstStyle/>
          <a:p>
            <a:pPr algn="ctr"/>
            <a:r>
              <a:rPr lang="en-US" sz="800" dirty="0"/>
              <a:t>How Gods are forgotten: </a:t>
            </a:r>
          </a:p>
          <a:p>
            <a:pPr algn="ctr"/>
            <a:r>
              <a:rPr lang="en-US" sz="800" dirty="0">
                <a:hlinkClick r:id="rId4"/>
              </a:rPr>
              <a:t>https://youtu.be/xgyMY9w7-ew?t=278</a:t>
            </a:r>
            <a:endParaRPr lang="en-US" sz="800" dirty="0"/>
          </a:p>
        </p:txBody>
      </p:sp>
      <p:sp>
        <p:nvSpPr>
          <p:cNvPr id="9" name="Oval 8">
            <a:extLst>
              <a:ext uri="{FF2B5EF4-FFF2-40B4-BE49-F238E27FC236}">
                <a16:creationId xmlns:a16="http://schemas.microsoft.com/office/drawing/2014/main" id="{4EEB15A7-DBD6-C347-933F-13B4FF2904C5}"/>
              </a:ext>
            </a:extLst>
          </p:cNvPr>
          <p:cNvSpPr/>
          <p:nvPr/>
        </p:nvSpPr>
        <p:spPr>
          <a:xfrm>
            <a:off x="4699250" y="1501542"/>
            <a:ext cx="806597" cy="18769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hlinkClick r:id="rId6"/>
            <a:extLst>
              <a:ext uri="{FF2B5EF4-FFF2-40B4-BE49-F238E27FC236}">
                <a16:creationId xmlns:a16="http://schemas.microsoft.com/office/drawing/2014/main" id="{EC0C3682-EA8E-F140-9905-F04ECB5922A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15" y="2461324"/>
            <a:ext cx="2698754" cy="1117834"/>
          </a:xfrm>
          <a:prstGeom prst="rect">
            <a:avLst/>
          </a:prstGeom>
        </p:spPr>
      </p:pic>
    </p:spTree>
    <p:extLst>
      <p:ext uri="{BB962C8B-B14F-4D97-AF65-F5344CB8AC3E}">
        <p14:creationId xmlns:p14="http://schemas.microsoft.com/office/powerpoint/2010/main" val="32329613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r>
              <a:rPr lang="zh-CN" altLang="en-US" sz="1800" dirty="0"/>
              <a:t> </a:t>
            </a:r>
            <a:r>
              <a:rPr lang="en-US" altLang="zh-CN" sz="1800" dirty="0"/>
              <a:t>&amp; a variant of OKRs (Spring 2020)</a:t>
            </a:r>
            <a:endParaRPr lang="en-US" sz="1800" dirty="0"/>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75827" y="1060314"/>
            <a:ext cx="5688305" cy="3441160"/>
          </a:xfrm>
          <a:prstGeom prst="rect">
            <a:avLst/>
          </a:prstGeom>
        </p:spPr>
      </p:pic>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150</a:t>
            </a:fld>
            <a:endParaRPr lang="en" dirty="0"/>
          </a:p>
        </p:txBody>
      </p:sp>
      <p:pic>
        <p:nvPicPr>
          <p:cNvPr id="4" name="Picture 3">
            <a:extLst>
              <a:ext uri="{FF2B5EF4-FFF2-40B4-BE49-F238E27FC236}">
                <a16:creationId xmlns:a16="http://schemas.microsoft.com/office/drawing/2014/main" id="{11610288-5D71-C74E-A3BE-811C4355F410}"/>
              </a:ext>
            </a:extLst>
          </p:cNvPr>
          <p:cNvPicPr>
            <a:picLocks noChangeAspect="1"/>
          </p:cNvPicPr>
          <p:nvPr/>
        </p:nvPicPr>
        <p:blipFill>
          <a:blip r:embed="rId3"/>
          <a:stretch>
            <a:fillRect/>
          </a:stretch>
        </p:blipFill>
        <p:spPr>
          <a:xfrm>
            <a:off x="353378" y="1060314"/>
            <a:ext cx="2427374" cy="3441160"/>
          </a:xfrm>
          <a:prstGeom prst="rect">
            <a:avLst/>
          </a:prstGeom>
        </p:spPr>
      </p:pic>
    </p:spTree>
    <p:extLst>
      <p:ext uri="{BB962C8B-B14F-4D97-AF65-F5344CB8AC3E}">
        <p14:creationId xmlns:p14="http://schemas.microsoft.com/office/powerpoint/2010/main" val="25499389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A course that invite you to investigate THINKING at multiple scales</a:t>
            </a:r>
            <a:br>
              <a:rPr lang="en-US" sz="1800" dirty="0"/>
            </a:br>
            <a:r>
              <a:rPr lang="en-US" sz="1800" dirty="0"/>
              <a:t>	create and publish your own ideas in a digital publishing workflow…</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151</a:t>
            </a:fld>
            <a:endParaRPr lang="en" dirty="0"/>
          </a:p>
        </p:txBody>
      </p:sp>
      <p:grpSp>
        <p:nvGrpSpPr>
          <p:cNvPr id="8" name="Group 7">
            <a:extLst>
              <a:ext uri="{FF2B5EF4-FFF2-40B4-BE49-F238E27FC236}">
                <a16:creationId xmlns:a16="http://schemas.microsoft.com/office/drawing/2014/main" id="{07F034F8-11CF-EB42-B8FC-435B58C7816B}"/>
              </a:ext>
            </a:extLst>
          </p:cNvPr>
          <p:cNvGrpSpPr/>
          <p:nvPr/>
        </p:nvGrpSpPr>
        <p:grpSpPr>
          <a:xfrm>
            <a:off x="2853711" y="3971040"/>
            <a:ext cx="3436578" cy="1095237"/>
            <a:chOff x="2955614" y="3961580"/>
            <a:chExt cx="3436578" cy="1095237"/>
          </a:xfrm>
        </p:grpSpPr>
        <p:pic>
          <p:nvPicPr>
            <p:cNvPr id="5" name="Picture 4">
              <a:extLst>
                <a:ext uri="{FF2B5EF4-FFF2-40B4-BE49-F238E27FC236}">
                  <a16:creationId xmlns:a16="http://schemas.microsoft.com/office/drawing/2014/main" id="{9AF279E4-D0C3-3D43-A3E3-E694E244F0F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40605" y="3963198"/>
              <a:ext cx="1551587" cy="1093619"/>
            </a:xfrm>
            <a:prstGeom prst="rect">
              <a:avLst/>
            </a:prstGeom>
          </p:spPr>
        </p:pic>
        <p:pic>
          <p:nvPicPr>
            <p:cNvPr id="6" name="Picture 5">
              <a:extLst>
                <a:ext uri="{FF2B5EF4-FFF2-40B4-BE49-F238E27FC236}">
                  <a16:creationId xmlns:a16="http://schemas.microsoft.com/office/drawing/2014/main" id="{2742E868-3715-FC4D-9F50-3289155B7B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55614" y="3964967"/>
              <a:ext cx="842238" cy="1091850"/>
            </a:xfrm>
            <a:prstGeom prst="rect">
              <a:avLst/>
            </a:prstGeom>
          </p:spPr>
        </p:pic>
        <p:pic>
          <p:nvPicPr>
            <p:cNvPr id="7" name="Picture 6">
              <a:extLst>
                <a:ext uri="{FF2B5EF4-FFF2-40B4-BE49-F238E27FC236}">
                  <a16:creationId xmlns:a16="http://schemas.microsoft.com/office/drawing/2014/main" id="{8A785765-319F-A348-8995-B6C53BD4A9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28335" y="3961580"/>
              <a:ext cx="844851" cy="1095237"/>
            </a:xfrm>
            <a:prstGeom prst="rect">
              <a:avLst/>
            </a:prstGeom>
          </p:spPr>
        </p:pic>
      </p:grpSp>
      <p:pic>
        <p:nvPicPr>
          <p:cNvPr id="9" name="Picture 8">
            <a:extLst>
              <a:ext uri="{FF2B5EF4-FFF2-40B4-BE49-F238E27FC236}">
                <a16:creationId xmlns:a16="http://schemas.microsoft.com/office/drawing/2014/main" id="{C1D24F18-5227-7043-BA2F-E299673D7EDA}"/>
              </a:ext>
            </a:extLst>
          </p:cNvPr>
          <p:cNvPicPr>
            <a:picLocks noChangeAspect="1"/>
          </p:cNvPicPr>
          <p:nvPr/>
        </p:nvPicPr>
        <p:blipFill>
          <a:blip r:embed="rId5"/>
          <a:stretch>
            <a:fillRect/>
          </a:stretch>
        </p:blipFill>
        <p:spPr>
          <a:xfrm>
            <a:off x="1090616" y="1182249"/>
            <a:ext cx="6962768" cy="2732886"/>
          </a:xfrm>
          <a:prstGeom prst="rect">
            <a:avLst/>
          </a:prstGeom>
        </p:spPr>
      </p:pic>
      <p:pic>
        <p:nvPicPr>
          <p:cNvPr id="11" name="Picture 10">
            <a:extLst>
              <a:ext uri="{FF2B5EF4-FFF2-40B4-BE49-F238E27FC236}">
                <a16:creationId xmlns:a16="http://schemas.microsoft.com/office/drawing/2014/main" id="{C0963EFC-AF33-1A40-BC83-47D93B5351E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65404" y="3971040"/>
            <a:ext cx="776095" cy="1093973"/>
          </a:xfrm>
          <a:prstGeom prst="rect">
            <a:avLst/>
          </a:prstGeom>
        </p:spPr>
      </p:pic>
      <p:pic>
        <p:nvPicPr>
          <p:cNvPr id="12" name="Picture 11">
            <a:extLst>
              <a:ext uri="{FF2B5EF4-FFF2-40B4-BE49-F238E27FC236}">
                <a16:creationId xmlns:a16="http://schemas.microsoft.com/office/drawing/2014/main" id="{3A37C27B-6434-B642-A814-2134F9451E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878377" y="3971040"/>
            <a:ext cx="844851" cy="1093973"/>
          </a:xfrm>
          <a:prstGeom prst="rect">
            <a:avLst/>
          </a:prstGeom>
        </p:spPr>
      </p:pic>
    </p:spTree>
    <p:extLst>
      <p:ext uri="{BB962C8B-B14F-4D97-AF65-F5344CB8AC3E}">
        <p14:creationId xmlns:p14="http://schemas.microsoft.com/office/powerpoint/2010/main" val="30054055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Autofit/>
          </a:bodyPr>
          <a:lstStyle/>
          <a:p>
            <a:r>
              <a:rPr lang="en-US" sz="2000" dirty="0"/>
              <a:t>2018 International Summer Program @ Tsinghua</a:t>
            </a:r>
            <a:br>
              <a:rPr lang="en-US" sz="2000" dirty="0"/>
            </a:br>
            <a:r>
              <a:rPr lang="en-US" sz="2000" dirty="0"/>
              <a:t>Experience a publishing workflow using DevOps</a:t>
            </a:r>
            <a:endParaRPr sz="2000"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
        <p:nvSpPr>
          <p:cNvPr id="2" name="Slide Number Placeholder 1">
            <a:extLst>
              <a:ext uri="{FF2B5EF4-FFF2-40B4-BE49-F238E27FC236}">
                <a16:creationId xmlns:a16="http://schemas.microsoft.com/office/drawing/2014/main" id="{6CDA8316-BC0C-6D46-897A-9D25F14348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152</a:t>
            </a:fld>
            <a:endParaRPr lang="en" dirty="0"/>
          </a:p>
        </p:txBody>
      </p:sp>
    </p:spTree>
    <p:extLst>
      <p:ext uri="{BB962C8B-B14F-4D97-AF65-F5344CB8AC3E}">
        <p14:creationId xmlns:p14="http://schemas.microsoft.com/office/powerpoint/2010/main" val="4205207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Measurements in Context</a:t>
            </a:r>
            <a:endParaRPr sz="2800"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Spacetime as the foundational metrics</a:t>
            </a:r>
            <a:endParaRPr dirty="0"/>
          </a:p>
          <a:p>
            <a:pPr lvl="1" indent="-342900">
              <a:buSzPts val="1800"/>
              <a:buChar char="●"/>
            </a:pPr>
            <a:r>
              <a:rPr lang="en" dirty="0"/>
              <a:t>A statement that outlines the perimeter of project concern</a:t>
            </a:r>
          </a:p>
          <a:p>
            <a:pPr lvl="1" indent="-342900">
              <a:buSzPts val="1800"/>
              <a:buChar char="●"/>
            </a:pPr>
            <a:r>
              <a:rPr lang="en" dirty="0"/>
              <a:t>Focus on contemporary situations that are most critical in directing and justifying certain goals</a:t>
            </a:r>
          </a:p>
          <a:p>
            <a:pPr lvl="1" indent="-342900">
              <a:buSzPts val="1800"/>
              <a:buChar char="●"/>
            </a:pPr>
            <a:r>
              <a:rPr lang="en" dirty="0"/>
              <a:t>Remind yourself about the relevancy of potential actions</a:t>
            </a:r>
          </a:p>
          <a:p>
            <a:pPr lvl="2" indent="-342900">
              <a:buSzPts val="1800"/>
              <a:buChar char="●"/>
            </a:pPr>
            <a:r>
              <a:rPr lang="en" dirty="0"/>
              <a:t>For a semester long course, plan for actions that can be finished in a few months.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153</a:t>
            </a:fld>
            <a:endParaRPr lang="en"/>
          </a:p>
        </p:txBody>
      </p:sp>
      <p:pic>
        <p:nvPicPr>
          <p:cNvPr id="2" name="Picture 1">
            <a:hlinkClick r:id="rId3"/>
            <a:extLst>
              <a:ext uri="{FF2B5EF4-FFF2-40B4-BE49-F238E27FC236}">
                <a16:creationId xmlns:a16="http://schemas.microsoft.com/office/drawing/2014/main" id="{ECA52165-987A-F645-A3D7-28B1DE3E2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7500" y="1988151"/>
            <a:ext cx="2483581" cy="1862686"/>
          </a:xfrm>
          <a:prstGeom prst="rect">
            <a:avLst/>
          </a:prstGeom>
        </p:spPr>
      </p:pic>
      <p:pic>
        <p:nvPicPr>
          <p:cNvPr id="4" name="Picture 3">
            <a:hlinkClick r:id="rId3"/>
            <a:extLst>
              <a:ext uri="{FF2B5EF4-FFF2-40B4-BE49-F238E27FC236}">
                <a16:creationId xmlns:a16="http://schemas.microsoft.com/office/drawing/2014/main" id="{E942AE23-2579-8042-A5F2-5B11270F685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87446" y="2254321"/>
            <a:ext cx="1817055" cy="2408896"/>
          </a:xfrm>
          <a:prstGeom prst="rect">
            <a:avLst/>
          </a:prstGeom>
        </p:spPr>
      </p:pic>
      <p:sp>
        <p:nvSpPr>
          <p:cNvPr id="5" name="TextBox 4">
            <a:extLst>
              <a:ext uri="{FF2B5EF4-FFF2-40B4-BE49-F238E27FC236}">
                <a16:creationId xmlns:a16="http://schemas.microsoft.com/office/drawing/2014/main" id="{027891E2-F7B9-9148-B761-55EED0922978}"/>
              </a:ext>
            </a:extLst>
          </p:cNvPr>
          <p:cNvSpPr txBox="1"/>
          <p:nvPr/>
        </p:nvSpPr>
        <p:spPr>
          <a:xfrm>
            <a:off x="392148" y="4490685"/>
            <a:ext cx="3501280" cy="738664"/>
          </a:xfrm>
          <a:prstGeom prst="rect">
            <a:avLst/>
          </a:prstGeom>
          <a:noFill/>
        </p:spPr>
        <p:txBody>
          <a:bodyPr wrap="none" rtlCol="0">
            <a:spAutoFit/>
          </a:bodyPr>
          <a:lstStyle/>
          <a:p>
            <a:r>
              <a:rPr lang="en-US" dirty="0"/>
              <a:t>Image source:</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spTree>
    <p:extLst>
      <p:ext uri="{BB962C8B-B14F-4D97-AF65-F5344CB8AC3E}">
        <p14:creationId xmlns:p14="http://schemas.microsoft.com/office/powerpoint/2010/main" val="1491138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710" y="246827"/>
            <a:ext cx="594265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600" dirty="0">
                <a:solidFill>
                  <a:schemeClr val="tx1"/>
                </a:solidFill>
                <a:latin typeface="Calibri"/>
              </a:rPr>
              <a:t>What makes a </a:t>
            </a:r>
            <a:r>
              <a:rPr lang="en-US" sz="3600" b="1" i="1" dirty="0">
                <a:solidFill>
                  <a:schemeClr val="tx1"/>
                </a:solidFill>
                <a:latin typeface="Calibri"/>
              </a:rPr>
              <a:t>Sound</a:t>
            </a:r>
            <a:r>
              <a:rPr lang="en-US" sz="3600" dirty="0">
                <a:solidFill>
                  <a:schemeClr val="tx1"/>
                </a:solidFill>
                <a:latin typeface="Calibri"/>
              </a:rPr>
              <a:t> method?</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F38FFB1E-5003-1241-9B82-832523BF1667}" type="slidenum">
              <a:rPr lang="en-US" smtClean="0"/>
              <a:pPr/>
              <a:t>154</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3829904" y="3267456"/>
            <a:ext cx="5173212" cy="646331"/>
          </a:xfrm>
          <a:prstGeom prst="rect">
            <a:avLst/>
          </a:prstGeom>
          <a:solidFill>
            <a:schemeClr val="lt1"/>
          </a:solidFill>
        </p:spPr>
        <p:txBody>
          <a:bodyPr wrap="none" rtlCol="0">
            <a:spAutoFit/>
          </a:bodyPr>
          <a:lstStyle/>
          <a:p>
            <a:pPr algn="ctr"/>
            <a:r>
              <a:rPr lang="en-US" sz="1800" dirty="0"/>
              <a:t>A method that </a:t>
            </a:r>
            <a:r>
              <a:rPr lang="en-US" sz="1800" b="1" i="1" dirty="0"/>
              <a:t>matches</a:t>
            </a:r>
            <a:r>
              <a:rPr lang="en-US" sz="1800" dirty="0"/>
              <a:t> your application context,</a:t>
            </a:r>
          </a:p>
          <a:p>
            <a:pPr algn="ctr"/>
            <a:r>
              <a:rPr lang="en-US" sz="1800" dirty="0"/>
              <a:t>without the losing scope of possible alternatives.</a:t>
            </a:r>
            <a:endParaRPr lang="en-TW" sz="1800" dirty="0"/>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400" y="2881352"/>
            <a:ext cx="3160179" cy="1487143"/>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61199" y="985537"/>
            <a:ext cx="1164579" cy="1839320"/>
          </a:xfrm>
          <a:prstGeom prst="rect">
            <a:avLst/>
          </a:prstGeom>
        </p:spPr>
      </p:pic>
      <p:sp>
        <p:nvSpPr>
          <p:cNvPr id="45" name="TextBox 44">
            <a:extLst>
              <a:ext uri="{FF2B5EF4-FFF2-40B4-BE49-F238E27FC236}">
                <a16:creationId xmlns:a16="http://schemas.microsoft.com/office/drawing/2014/main" id="{54D01B65-5BF8-6B4F-9594-E59B905E6B6A}"/>
              </a:ext>
            </a:extLst>
          </p:cNvPr>
          <p:cNvSpPr txBox="1"/>
          <p:nvPr/>
        </p:nvSpPr>
        <p:spPr>
          <a:xfrm>
            <a:off x="3918069" y="1533312"/>
            <a:ext cx="4996882" cy="707886"/>
          </a:xfrm>
          <a:prstGeom prst="rect">
            <a:avLst/>
          </a:prstGeom>
          <a:solidFill>
            <a:schemeClr val="lt1"/>
          </a:solidFill>
        </p:spPr>
        <p:txBody>
          <a:bodyPr wrap="none" rtlCol="0">
            <a:spAutoFit/>
          </a:bodyPr>
          <a:lstStyle/>
          <a:p>
            <a:pPr algn="ctr"/>
            <a:r>
              <a:rPr lang="en-US" sz="2000" dirty="0"/>
              <a:t>A natural equivalence that is</a:t>
            </a:r>
          </a:p>
          <a:p>
            <a:pPr algn="ctr"/>
            <a:r>
              <a:rPr lang="en-US" sz="2000" dirty="0"/>
              <a:t> </a:t>
            </a:r>
            <a:r>
              <a:rPr lang="en-US" sz="2000" b="1" i="1" dirty="0"/>
              <a:t>up-to-isomorphism to</a:t>
            </a:r>
            <a:r>
              <a:rPr lang="en-US" sz="2000" dirty="0"/>
              <a:t> relevant domains.</a:t>
            </a:r>
            <a:endParaRPr lang="en-TW" sz="2000" dirty="0"/>
          </a:p>
        </p:txBody>
      </p:sp>
      <p:sp>
        <p:nvSpPr>
          <p:cNvPr id="4" name="TextBox 3">
            <a:extLst>
              <a:ext uri="{FF2B5EF4-FFF2-40B4-BE49-F238E27FC236}">
                <a16:creationId xmlns:a16="http://schemas.microsoft.com/office/drawing/2014/main" id="{EBD3BF2F-BB56-0D48-82AC-4B8C14F26402}"/>
              </a:ext>
            </a:extLst>
          </p:cNvPr>
          <p:cNvSpPr txBox="1"/>
          <p:nvPr/>
        </p:nvSpPr>
        <p:spPr>
          <a:xfrm>
            <a:off x="429013" y="4609145"/>
            <a:ext cx="5984331" cy="307777"/>
          </a:xfrm>
          <a:prstGeom prst="rect">
            <a:avLst/>
          </a:prstGeom>
          <a:noFill/>
        </p:spPr>
        <p:txBody>
          <a:bodyPr wrap="none" rtlCol="0">
            <a:spAutoFit/>
          </a:bodyPr>
          <a:lstStyle/>
          <a:p>
            <a:r>
              <a:rPr lang="en-TW" dirty="0"/>
              <a:t>Henri Poincare is main figure in modern topology and physics in general. </a:t>
            </a:r>
          </a:p>
        </p:txBody>
      </p:sp>
    </p:spTree>
    <p:extLst>
      <p:ext uri="{BB962C8B-B14F-4D97-AF65-F5344CB8AC3E}">
        <p14:creationId xmlns:p14="http://schemas.microsoft.com/office/powerpoint/2010/main" val="61878188"/>
      </p:ext>
    </p:extLst>
  </p:cSld>
  <p:clrMapOvr>
    <a:masterClrMapping/>
  </p:clrMapOvr>
  <p:transition spd="slow">
    <p:wip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6711" y="246828"/>
            <a:ext cx="6410729" cy="646331"/>
          </a:xfrm>
          <a:prstGeom prst="rect">
            <a:avLst/>
          </a:prstGeom>
          <a:noFill/>
        </p:spPr>
        <p:txBody>
          <a:bodyPr wrap="none" rtlCol="0">
            <a:spAutoFit/>
          </a:bodyPr>
          <a:lstStyle/>
          <a:p>
            <a:pPr algn="ctr" defTabSz="914378">
              <a:defRPr/>
            </a:pPr>
            <a:r>
              <a:rPr lang="en-US" sz="36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fld id="{F38FFB1E-5003-1241-9B82-832523BF1667}" type="slidenum">
              <a:rPr lang="en-US" smtClean="0"/>
              <a:pPr/>
              <a:t>155</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1978628" y="1022296"/>
            <a:ext cx="5186743" cy="3709723"/>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2311604" y="4742783"/>
            <a:ext cx="4520789" cy="307777"/>
          </a:xfrm>
          <a:prstGeom prst="rect">
            <a:avLst/>
          </a:prstGeom>
          <a:noFill/>
        </p:spPr>
        <p:txBody>
          <a:bodyPr wrap="none" rtlCol="0">
            <a:spAutoFit/>
          </a:bodyPr>
          <a:lstStyle/>
          <a:p>
            <a:r>
              <a:rPr lang="en-TW" dirty="0"/>
              <a:t>An important foundation in quantitative measurements!</a:t>
            </a:r>
          </a:p>
        </p:txBody>
      </p:sp>
    </p:spTree>
    <p:extLst>
      <p:ext uri="{BB962C8B-B14F-4D97-AF65-F5344CB8AC3E}">
        <p14:creationId xmlns:p14="http://schemas.microsoft.com/office/powerpoint/2010/main" val="3515131097"/>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156</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448100" y="1043071"/>
            <a:ext cx="2961894" cy="3822213"/>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4734008" y="1043073"/>
            <a:ext cx="3056681" cy="3817372"/>
          </a:xfrm>
          <a:prstGeom prst="rect">
            <a:avLst/>
          </a:prstGeom>
        </p:spPr>
      </p:pic>
    </p:spTree>
    <p:extLst>
      <p:ext uri="{BB962C8B-B14F-4D97-AF65-F5344CB8AC3E}">
        <p14:creationId xmlns:p14="http://schemas.microsoft.com/office/powerpoint/2010/main" val="9082586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Incompleteness Theorem: Limits of Math/Logic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355">
              <a:defRPr/>
            </a:pPr>
            <a:fld id="{00000000-1234-1234-1234-123412341234}" type="slidenum">
              <a:rPr lang="en" kern="0">
                <a:solidFill>
                  <a:srgbClr val="595959"/>
                </a:solidFill>
                <a:latin typeface="Arial"/>
                <a:cs typeface="Arial"/>
                <a:sym typeface="Arial"/>
              </a:rPr>
              <a:pPr defTabSz="914355">
                <a:defRPr/>
              </a:pPr>
              <a:t>157</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51A21515-AAFD-F544-B5E6-02C4D63D47E3}"/>
              </a:ext>
            </a:extLst>
          </p:cNvPr>
          <p:cNvPicPr>
            <a:picLocks noChangeAspect="1"/>
          </p:cNvPicPr>
          <p:nvPr/>
        </p:nvPicPr>
        <p:blipFill>
          <a:blip r:embed="rId3"/>
          <a:stretch>
            <a:fillRect/>
          </a:stretch>
        </p:blipFill>
        <p:spPr>
          <a:xfrm>
            <a:off x="3452247" y="1017725"/>
            <a:ext cx="4688237" cy="3784824"/>
          </a:xfrm>
          <a:prstGeom prst="rect">
            <a:avLst/>
          </a:prstGeom>
        </p:spPr>
      </p:pic>
      <p:sp>
        <p:nvSpPr>
          <p:cNvPr id="6" name="TextBox 5">
            <a:extLst>
              <a:ext uri="{FF2B5EF4-FFF2-40B4-BE49-F238E27FC236}">
                <a16:creationId xmlns:a16="http://schemas.microsoft.com/office/drawing/2014/main" id="{85252518-3198-F143-A49C-EED1110D748D}"/>
              </a:ext>
            </a:extLst>
          </p:cNvPr>
          <p:cNvSpPr txBox="1"/>
          <p:nvPr/>
        </p:nvSpPr>
        <p:spPr>
          <a:xfrm>
            <a:off x="5036949" y="4835723"/>
            <a:ext cx="2533066" cy="307777"/>
          </a:xfrm>
          <a:prstGeom prst="rect">
            <a:avLst/>
          </a:prstGeom>
          <a:noFill/>
        </p:spPr>
        <p:txBody>
          <a:bodyPr wrap="none" rtlCol="0">
            <a:spAutoFit/>
          </a:bodyPr>
          <a:lstStyle/>
          <a:p>
            <a:r>
              <a:rPr lang="en-US" dirty="0">
                <a:hlinkClick r:id="rId2"/>
              </a:rPr>
              <a:t>https://</a:t>
            </a:r>
            <a:r>
              <a:rPr lang="en-US" dirty="0" err="1">
                <a:hlinkClick r:id="rId2"/>
              </a:rPr>
              <a:t>youtu.be</a:t>
            </a:r>
            <a:r>
              <a:rPr lang="en-US" dirty="0">
                <a:hlinkClick r:id="rId2"/>
              </a:rPr>
              <a:t>/V9ohtKameio</a:t>
            </a:r>
            <a:endParaRPr lang="en-TW" dirty="0"/>
          </a:p>
        </p:txBody>
      </p:sp>
      <p:pic>
        <p:nvPicPr>
          <p:cNvPr id="8" name="Picture 7">
            <a:hlinkClick r:id="rId4"/>
            <a:extLst>
              <a:ext uri="{FF2B5EF4-FFF2-40B4-BE49-F238E27FC236}">
                <a16:creationId xmlns:a16="http://schemas.microsoft.com/office/drawing/2014/main" id="{0613081E-8C22-4843-8BF3-9C39CEA959E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2276" y="1017725"/>
            <a:ext cx="2126644" cy="3198474"/>
          </a:xfrm>
          <a:prstGeom prst="rect">
            <a:avLst/>
          </a:prstGeom>
        </p:spPr>
      </p:pic>
      <p:sp>
        <p:nvSpPr>
          <p:cNvPr id="9" name="TextBox 8">
            <a:extLst>
              <a:ext uri="{FF2B5EF4-FFF2-40B4-BE49-F238E27FC236}">
                <a16:creationId xmlns:a16="http://schemas.microsoft.com/office/drawing/2014/main" id="{20D9818F-BE72-564E-939A-690869485B7D}"/>
              </a:ext>
            </a:extLst>
          </p:cNvPr>
          <p:cNvSpPr txBox="1"/>
          <p:nvPr/>
        </p:nvSpPr>
        <p:spPr>
          <a:xfrm>
            <a:off x="539117" y="4390698"/>
            <a:ext cx="2581156" cy="307777"/>
          </a:xfrm>
          <a:prstGeom prst="rect">
            <a:avLst/>
          </a:prstGeom>
          <a:noFill/>
        </p:spPr>
        <p:txBody>
          <a:bodyPr wrap="none" rtlCol="0">
            <a:spAutoFit/>
          </a:bodyPr>
          <a:lstStyle/>
          <a:p>
            <a:r>
              <a:rPr lang="en-TW" dirty="0"/>
              <a:t>Image source: </a:t>
            </a:r>
            <a:r>
              <a:rPr lang="en-TW" dirty="0">
                <a:hlinkClick r:id="rId4"/>
              </a:rPr>
              <a:t>newyorker.com</a:t>
            </a:r>
            <a:endParaRPr lang="en-TW" dirty="0"/>
          </a:p>
        </p:txBody>
      </p:sp>
      <p:pic>
        <p:nvPicPr>
          <p:cNvPr id="10" name="Picture 9">
            <a:extLst>
              <a:ext uri="{FF2B5EF4-FFF2-40B4-BE49-F238E27FC236}">
                <a16:creationId xmlns:a16="http://schemas.microsoft.com/office/drawing/2014/main" id="{2A1A1035-4CC7-A04D-8398-A0837880378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22139" y="1668659"/>
            <a:ext cx="1185378" cy="1896605"/>
          </a:xfrm>
          <a:prstGeom prst="rect">
            <a:avLst/>
          </a:prstGeom>
        </p:spPr>
      </p:pic>
      <p:pic>
        <p:nvPicPr>
          <p:cNvPr id="5" name="Picture 4">
            <a:extLst>
              <a:ext uri="{FF2B5EF4-FFF2-40B4-BE49-F238E27FC236}">
                <a16:creationId xmlns:a16="http://schemas.microsoft.com/office/drawing/2014/main" id="{7E279E67-96A5-8844-888C-D493029A8BCB}"/>
              </a:ext>
            </a:extLst>
          </p:cNvPr>
          <p:cNvPicPr>
            <a:picLocks noChangeAspect="1"/>
          </p:cNvPicPr>
          <p:nvPr/>
        </p:nvPicPr>
        <p:blipFill>
          <a:blip r:embed="rId7"/>
          <a:stretch>
            <a:fillRect/>
          </a:stretch>
        </p:blipFill>
        <p:spPr>
          <a:xfrm>
            <a:off x="7563908" y="1668659"/>
            <a:ext cx="1249946" cy="1896605"/>
          </a:xfrm>
          <a:prstGeom prst="rect">
            <a:avLst/>
          </a:prstGeom>
        </p:spPr>
      </p:pic>
    </p:spTree>
    <p:extLst>
      <p:ext uri="{BB962C8B-B14F-4D97-AF65-F5344CB8AC3E}">
        <p14:creationId xmlns:p14="http://schemas.microsoft.com/office/powerpoint/2010/main" val="34682402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1026" name="Picture 2">
            <a:hlinkClick r:id="rId3"/>
            <a:extLst>
              <a:ext uri="{FF2B5EF4-FFF2-40B4-BE49-F238E27FC236}">
                <a16:creationId xmlns:a16="http://schemas.microsoft.com/office/drawing/2014/main" id="{7B3409A6-9B24-0540-B8F5-9B3575D7198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6164" y="2417735"/>
            <a:ext cx="3200380" cy="2428961"/>
          </a:xfrm>
          <a:prstGeom prst="rect">
            <a:avLst/>
          </a:prstGeom>
          <a:noFill/>
          <a:extLst>
            <a:ext uri="{909E8E84-426E-40DD-AFC4-6F175D3DCCD1}">
              <a14:hiddenFill xmlns:a14="http://schemas.microsoft.com/office/drawing/2010/main">
                <a:solidFill>
                  <a:srgbClr val="FFFFFF"/>
                </a:solidFill>
              </a14:hiddenFill>
            </a:ext>
          </a:extLst>
        </p:spPr>
      </p:pic>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CONTEXT </a:t>
            </a:r>
            <a:r>
              <a:rPr lang="en" dirty="0">
                <a:solidFill>
                  <a:schemeClr val="bg2">
                    <a:lumMod val="40000"/>
                    <a:lumOff val="60000"/>
                  </a:schemeClr>
                </a:solidFill>
              </a:rPr>
              <a:t>that Narrows your scope of Objectives</a:t>
            </a:r>
            <a:endParaRPr dirty="0">
              <a:solidFill>
                <a:schemeClr val="bg2">
                  <a:lumMod val="40000"/>
                  <a:lumOff val="60000"/>
                </a:schemeClr>
              </a:solidFill>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GLOBALIZATION AND INDUSTRIALIZATION CHALLENGED THE BOUNDARY OF HUMAN COGNITIVE POWERS</a:t>
            </a:r>
          </a:p>
          <a:p>
            <a:pPr marL="0" lvl="0" indent="0" algn="l" rtl="0">
              <a:spcBef>
                <a:spcPts val="0"/>
              </a:spcBef>
              <a:spcAft>
                <a:spcPts val="1600"/>
              </a:spcAft>
              <a:buNone/>
            </a:pPr>
            <a:r>
              <a:rPr lang="en" dirty="0"/>
              <a:t>	THE </a:t>
            </a:r>
            <a:r>
              <a:rPr lang="en" dirty="0">
                <a:solidFill>
                  <a:srgbClr val="FF0000"/>
                </a:solidFill>
              </a:rPr>
              <a:t>SPEED</a:t>
            </a:r>
            <a:r>
              <a:rPr lang="en" dirty="0"/>
              <a:t> OF CHANGES EXCEEDS MENTAL CAPACITY</a:t>
            </a:r>
          </a:p>
          <a:p>
            <a:pPr marL="0" lvl="0" indent="0" algn="l" rtl="0">
              <a:spcBef>
                <a:spcPts val="0"/>
              </a:spcBef>
              <a:spcAft>
                <a:spcPts val="1600"/>
              </a:spcAft>
              <a:buNone/>
            </a:pPr>
            <a:r>
              <a:rPr lang="en" dirty="0"/>
              <a:t>	Societal Implosion &amp; Globalized Chaos</a:t>
            </a:r>
          </a:p>
          <a:p>
            <a:pPr marL="0" lvl="0" indent="0" algn="l" rtl="0">
              <a:spcBef>
                <a:spcPts val="0"/>
              </a:spcBef>
              <a:spcAft>
                <a:spcPts val="1600"/>
              </a:spcAft>
              <a:buNone/>
            </a:pPr>
            <a:r>
              <a:rPr lang="en" dirty="0"/>
              <a:t>	Incoherent minds and body</a:t>
            </a:r>
          </a:p>
          <a:p>
            <a:pPr marL="0" lvl="0" indent="0" algn="l" rtl="0">
              <a:spcBef>
                <a:spcPts val="0"/>
              </a:spcBef>
              <a:spcAft>
                <a:spcPts val="1600"/>
              </a:spcAft>
              <a:buNone/>
            </a:pPr>
            <a:r>
              <a:rPr lang="en" dirty="0"/>
              <a:t>		overwhelmed by new knowledge</a:t>
            </a:r>
          </a:p>
          <a:p>
            <a:pPr marL="0" lvl="0" indent="0" algn="l" rtl="0">
              <a:spcBef>
                <a:spcPts val="0"/>
              </a:spcBef>
              <a:spcAft>
                <a:spcPts val="1600"/>
              </a:spcAft>
              <a:buNone/>
            </a:pPr>
            <a:r>
              <a:rPr lang="en" dirty="0"/>
              <a:t>		lost of self-worth</a:t>
            </a:r>
          </a:p>
        </p:txBody>
      </p:sp>
      <p:sp>
        <p:nvSpPr>
          <p:cNvPr id="2" name="Slide Number Placeholder 1">
            <a:extLst>
              <a:ext uri="{FF2B5EF4-FFF2-40B4-BE49-F238E27FC236}">
                <a16:creationId xmlns:a16="http://schemas.microsoft.com/office/drawing/2014/main" id="{F1AA9C1C-0F39-A74C-9235-C811BCEE04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158</a:t>
            </a:fld>
            <a:endParaRPr lang="en"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pPr algn="ctr"/>
            <a:r>
              <a:rPr lang="en-US" dirty="0"/>
              <a:t>Speed is the </a:t>
            </a:r>
            <a:r>
              <a:rPr lang="en-US" dirty="0">
                <a:solidFill>
                  <a:srgbClr val="FF0000"/>
                </a:solidFill>
              </a:rPr>
              <a:t>Dominant</a:t>
            </a:r>
            <a:r>
              <a:rPr lang="en-US" dirty="0"/>
              <a:t> factor in Decision Making</a:t>
            </a:r>
            <a:endParaRPr dirty="0"/>
          </a:p>
        </p:txBody>
      </p:sp>
      <p:sp>
        <p:nvSpPr>
          <p:cNvPr id="2" name="TextBox 1">
            <a:extLst>
              <a:ext uri="{FF2B5EF4-FFF2-40B4-BE49-F238E27FC236}">
                <a16:creationId xmlns:a16="http://schemas.microsoft.com/office/drawing/2014/main" id="{47F02F0F-CE1E-1F4F-B59F-35DB15056D0E}"/>
              </a:ext>
            </a:extLst>
          </p:cNvPr>
          <p:cNvSpPr txBox="1"/>
          <p:nvPr/>
        </p:nvSpPr>
        <p:spPr>
          <a:xfrm>
            <a:off x="764375" y="1556087"/>
            <a:ext cx="7615249" cy="1969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3200" dirty="0"/>
              <a:t>A NEW </a:t>
            </a:r>
            <a:r>
              <a:rPr lang="en-US" sz="3200" dirty="0">
                <a:solidFill>
                  <a:srgbClr val="FF0000"/>
                </a:solidFill>
              </a:rPr>
              <a:t>Cognitive Foundation </a:t>
            </a:r>
            <a:r>
              <a:rPr lang="en-US" sz="3200" dirty="0"/>
              <a:t>is needed to enable</a:t>
            </a:r>
          </a:p>
          <a:p>
            <a:pPr algn="ctr"/>
            <a:r>
              <a:rPr lang="en-US" sz="3200" dirty="0">
                <a:solidFill>
                  <a:srgbClr val="FF0000"/>
                </a:solidFill>
              </a:rPr>
              <a:t>Sufficiently FAST </a:t>
            </a:r>
          </a:p>
          <a:p>
            <a:pPr algn="ctr"/>
            <a:r>
              <a:rPr lang="en-US" sz="3200" dirty="0"/>
              <a:t>collective learning!</a:t>
            </a:r>
          </a:p>
        </p:txBody>
      </p:sp>
      <p:pic>
        <p:nvPicPr>
          <p:cNvPr id="3" name="Picture 2">
            <a:extLst>
              <a:ext uri="{FF2B5EF4-FFF2-40B4-BE49-F238E27FC236}">
                <a16:creationId xmlns:a16="http://schemas.microsoft.com/office/drawing/2014/main" id="{699017C9-25B3-B24C-9E12-4F92280104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8772" y="2083554"/>
            <a:ext cx="1633694" cy="2571750"/>
          </a:xfrm>
          <a:prstGeom prst="rect">
            <a:avLst/>
          </a:prstGeom>
        </p:spPr>
      </p:pic>
      <p:pic>
        <p:nvPicPr>
          <p:cNvPr id="4" name="Picture 3">
            <a:hlinkClick r:id="rId3"/>
            <a:extLst>
              <a:ext uri="{FF2B5EF4-FFF2-40B4-BE49-F238E27FC236}">
                <a16:creationId xmlns:a16="http://schemas.microsoft.com/office/drawing/2014/main" id="{DE8150E2-40F7-824D-A9E4-FA80B148F973}"/>
              </a:ext>
            </a:extLst>
          </p:cNvPr>
          <p:cNvPicPr>
            <a:picLocks noChangeAspect="1"/>
          </p:cNvPicPr>
          <p:nvPr/>
        </p:nvPicPr>
        <p:blipFill>
          <a:blip r:embed="rId4"/>
          <a:stretch>
            <a:fillRect/>
          </a:stretch>
        </p:blipFill>
        <p:spPr>
          <a:xfrm>
            <a:off x="442844" y="1983784"/>
            <a:ext cx="2349477" cy="2851688"/>
          </a:xfrm>
          <a:prstGeom prst="rect">
            <a:avLst/>
          </a:prstGeom>
        </p:spPr>
      </p:pic>
      <p:pic>
        <p:nvPicPr>
          <p:cNvPr id="5" name="Picture 4">
            <a:hlinkClick r:id="rId5"/>
            <a:extLst>
              <a:ext uri="{FF2B5EF4-FFF2-40B4-BE49-F238E27FC236}">
                <a16:creationId xmlns:a16="http://schemas.microsoft.com/office/drawing/2014/main" id="{50493593-9661-CE42-A044-AC37F348786E}"/>
              </a:ext>
            </a:extLst>
          </p:cNvPr>
          <p:cNvPicPr>
            <a:picLocks noChangeAspect="1"/>
          </p:cNvPicPr>
          <p:nvPr/>
        </p:nvPicPr>
        <p:blipFill>
          <a:blip r:embed="rId6"/>
          <a:stretch>
            <a:fillRect/>
          </a:stretch>
        </p:blipFill>
        <p:spPr>
          <a:xfrm>
            <a:off x="2792321" y="3617224"/>
            <a:ext cx="3595606" cy="1038080"/>
          </a:xfrm>
          <a:prstGeom prst="rect">
            <a:avLst/>
          </a:prstGeom>
        </p:spPr>
      </p:pic>
      <p:sp>
        <p:nvSpPr>
          <p:cNvPr id="6" name="Slide Number Placeholder 5">
            <a:extLst>
              <a:ext uri="{FF2B5EF4-FFF2-40B4-BE49-F238E27FC236}">
                <a16:creationId xmlns:a16="http://schemas.microsoft.com/office/drawing/2014/main" id="{5D590953-60C2-C841-A70E-9A4A411ED3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159</a:t>
            </a:fld>
            <a:endParaRPr lang="en" dirty="0"/>
          </a:p>
        </p:txBody>
      </p:sp>
      <p:pic>
        <p:nvPicPr>
          <p:cNvPr id="7" name="Picture 6">
            <a:hlinkClick r:id="rId7"/>
            <a:extLst>
              <a:ext uri="{FF2B5EF4-FFF2-40B4-BE49-F238E27FC236}">
                <a16:creationId xmlns:a16="http://schemas.microsoft.com/office/drawing/2014/main" id="{6944C98D-DC61-3544-816E-D6AD510BB38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81999" y="2776369"/>
            <a:ext cx="2417325" cy="1681710"/>
          </a:xfrm>
          <a:prstGeom prst="rect">
            <a:avLst/>
          </a:prstGeom>
        </p:spPr>
      </p:pic>
    </p:spTree>
    <p:extLst>
      <p:ext uri="{BB962C8B-B14F-4D97-AF65-F5344CB8AC3E}">
        <p14:creationId xmlns:p14="http://schemas.microsoft.com/office/powerpoint/2010/main" val="2685865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2089047"/>
            <a:ext cx="8520600" cy="572700"/>
          </a:xfrm>
          <a:prstGeom prst="rect">
            <a:avLst/>
          </a:prstGeom>
        </p:spPr>
        <p:txBody>
          <a:bodyPr>
            <a:noAutofit/>
          </a:bodyPr>
          <a:lstStyle/>
          <a:p>
            <a:pPr algn="ctr"/>
            <a:r>
              <a:rPr lang="en-US" sz="4800" dirty="0">
                <a:solidFill>
                  <a:schemeClr val="tx1"/>
                </a:solidFill>
              </a:rPr>
              <a:t>Universal Representation</a:t>
            </a:r>
            <a:endParaRPr sz="4800"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Tree>
    <p:extLst>
      <p:ext uri="{BB962C8B-B14F-4D97-AF65-F5344CB8AC3E}">
        <p14:creationId xmlns:p14="http://schemas.microsoft.com/office/powerpoint/2010/main" val="8383459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368116"/>
            <a:ext cx="8520600" cy="572700"/>
          </a:xfrm>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57E3230B-4DE1-F145-9E1D-1D31D48812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160</a:t>
            </a:fld>
            <a:endParaRPr lang="en" dirty="0"/>
          </a:p>
        </p:txBody>
      </p:sp>
    </p:spTree>
    <p:extLst>
      <p:ext uri="{BB962C8B-B14F-4D97-AF65-F5344CB8AC3E}">
        <p14:creationId xmlns:p14="http://schemas.microsoft.com/office/powerpoint/2010/main" val="31787829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xfrm>
            <a:off x="311700" y="232347"/>
            <a:ext cx="8520600" cy="785378"/>
          </a:xfrm>
          <a:prstGeom prst="rect">
            <a:avLst/>
          </a:prstGeom>
        </p:spPr>
        <p:txBody>
          <a:bodyPr>
            <a:normAutofit fontScale="90000"/>
          </a:bodyPr>
          <a:lstStyle/>
          <a:p>
            <a:pPr algn="ctr"/>
            <a:r>
              <a:rPr lang="en-US" dirty="0"/>
              <a:t>The World has changed …</a:t>
            </a:r>
            <a:br>
              <a:rPr lang="en-US" dirty="0"/>
            </a:br>
            <a:r>
              <a:rPr lang="en-US" dirty="0">
                <a:solidFill>
                  <a:srgbClr val="FF0000"/>
                </a:solidFill>
              </a:rPr>
              <a:t>Ways to conduct business have changed … </a:t>
            </a:r>
            <a:endParaRPr dirty="0">
              <a:solidFill>
                <a:srgbClr val="FF0000"/>
              </a:solidFill>
            </a:endParaRPr>
          </a:p>
        </p:txBody>
      </p:sp>
      <p:sp>
        <p:nvSpPr>
          <p:cNvPr id="2" name="Slide Number Placeholder 1">
            <a:extLst>
              <a:ext uri="{FF2B5EF4-FFF2-40B4-BE49-F238E27FC236}">
                <a16:creationId xmlns:a16="http://schemas.microsoft.com/office/drawing/2014/main" id="{22464B78-B3A3-7641-844B-F73B7C6AE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161</a:t>
            </a:fld>
            <a:endParaRPr lang="en" dirty="0"/>
          </a:p>
        </p:txBody>
      </p:sp>
      <p:pic>
        <p:nvPicPr>
          <p:cNvPr id="4" name="Picture 3">
            <a:hlinkClick r:id="rId2"/>
            <a:extLst>
              <a:ext uri="{FF2B5EF4-FFF2-40B4-BE49-F238E27FC236}">
                <a16:creationId xmlns:a16="http://schemas.microsoft.com/office/drawing/2014/main" id="{4E47CE2C-BA8B-8D47-9BF4-C9155D38A509}"/>
              </a:ext>
            </a:extLst>
          </p:cNvPr>
          <p:cNvPicPr>
            <a:picLocks noChangeAspect="1"/>
          </p:cNvPicPr>
          <p:nvPr/>
        </p:nvPicPr>
        <p:blipFill>
          <a:blip r:embed="rId3"/>
          <a:stretch>
            <a:fillRect/>
          </a:stretch>
        </p:blipFill>
        <p:spPr>
          <a:xfrm>
            <a:off x="181334" y="1574335"/>
            <a:ext cx="4774850" cy="3284165"/>
          </a:xfrm>
          <a:prstGeom prst="rect">
            <a:avLst/>
          </a:prstGeom>
        </p:spPr>
      </p:pic>
      <p:pic>
        <p:nvPicPr>
          <p:cNvPr id="5" name="Picture 4">
            <a:hlinkClick r:id="rId4"/>
            <a:extLst>
              <a:ext uri="{FF2B5EF4-FFF2-40B4-BE49-F238E27FC236}">
                <a16:creationId xmlns:a16="http://schemas.microsoft.com/office/drawing/2014/main" id="{402BE092-9A60-C84C-8A4F-5CED207A95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11308" y="1173345"/>
            <a:ext cx="3012932" cy="3012932"/>
          </a:xfrm>
          <a:prstGeom prst="rect">
            <a:avLst/>
          </a:prstGeom>
        </p:spPr>
      </p:pic>
      <p:pic>
        <p:nvPicPr>
          <p:cNvPr id="6" name="Picture 5">
            <a:extLst>
              <a:ext uri="{FF2B5EF4-FFF2-40B4-BE49-F238E27FC236}">
                <a16:creationId xmlns:a16="http://schemas.microsoft.com/office/drawing/2014/main" id="{63D5F919-8288-CC44-9F97-726E2C25F3F8}"/>
              </a:ext>
            </a:extLst>
          </p:cNvPr>
          <p:cNvPicPr>
            <a:picLocks noChangeAspect="1"/>
          </p:cNvPicPr>
          <p:nvPr/>
        </p:nvPicPr>
        <p:blipFill>
          <a:blip r:embed="rId6"/>
          <a:stretch>
            <a:fillRect/>
          </a:stretch>
        </p:blipFill>
        <p:spPr>
          <a:xfrm>
            <a:off x="1664273" y="2385632"/>
            <a:ext cx="1331015" cy="744971"/>
          </a:xfrm>
          <a:prstGeom prst="rect">
            <a:avLst/>
          </a:prstGeom>
        </p:spPr>
      </p:pic>
      <p:pic>
        <p:nvPicPr>
          <p:cNvPr id="7" name="Picture 6">
            <a:hlinkClick r:id="rId7"/>
            <a:extLst>
              <a:ext uri="{FF2B5EF4-FFF2-40B4-BE49-F238E27FC236}">
                <a16:creationId xmlns:a16="http://schemas.microsoft.com/office/drawing/2014/main" id="{2326E826-7CA8-7141-BE3A-68F0EC0DB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27455" y="2122820"/>
            <a:ext cx="4055452" cy="2571750"/>
          </a:xfrm>
          <a:prstGeom prst="rect">
            <a:avLst/>
          </a:prstGeom>
        </p:spPr>
      </p:pic>
      <p:pic>
        <p:nvPicPr>
          <p:cNvPr id="8" name="Picture 7">
            <a:hlinkClick r:id="rId9"/>
            <a:extLst>
              <a:ext uri="{FF2B5EF4-FFF2-40B4-BE49-F238E27FC236}">
                <a16:creationId xmlns:a16="http://schemas.microsoft.com/office/drawing/2014/main" id="{ADC3104B-25EB-D944-9F69-EEE4065F9CA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43711" y="1173345"/>
            <a:ext cx="3100289" cy="1966037"/>
          </a:xfrm>
          <a:prstGeom prst="rect">
            <a:avLst/>
          </a:prstGeom>
        </p:spPr>
      </p:pic>
      <p:sp>
        <p:nvSpPr>
          <p:cNvPr id="9" name="TextBox 8">
            <a:extLst>
              <a:ext uri="{FF2B5EF4-FFF2-40B4-BE49-F238E27FC236}">
                <a16:creationId xmlns:a16="http://schemas.microsoft.com/office/drawing/2014/main" id="{A688B3A0-5E70-D645-B237-455D2A3C7C49}"/>
              </a:ext>
            </a:extLst>
          </p:cNvPr>
          <p:cNvSpPr txBox="1"/>
          <p:nvPr/>
        </p:nvSpPr>
        <p:spPr>
          <a:xfrm>
            <a:off x="5515762" y="4704611"/>
            <a:ext cx="3478837" cy="307777"/>
          </a:xfrm>
          <a:prstGeom prst="rect">
            <a:avLst/>
          </a:prstGeom>
          <a:noFill/>
        </p:spPr>
        <p:txBody>
          <a:bodyPr wrap="none" rtlCol="0">
            <a:spAutoFit/>
          </a:bodyPr>
          <a:lstStyle/>
          <a:p>
            <a:r>
              <a:rPr lang="en-US" dirty="0">
                <a:hlinkClick r:id="rId11"/>
              </a:rPr>
              <a:t>https://</a:t>
            </a:r>
            <a:r>
              <a:rPr lang="en-US" dirty="0" err="1">
                <a:hlinkClick r:id="rId11"/>
              </a:rPr>
              <a:t>en.wikipedia.org</a:t>
            </a:r>
            <a:r>
              <a:rPr lang="en-US" dirty="0">
                <a:hlinkClick r:id="rId11"/>
              </a:rPr>
              <a:t>/wiki/</a:t>
            </a:r>
            <a:r>
              <a:rPr lang="en-US" dirty="0" err="1">
                <a:hlinkClick r:id="rId11"/>
              </a:rPr>
              <a:t>George_Hotz</a:t>
            </a:r>
            <a:endParaRPr lang="en-TW" dirty="0"/>
          </a:p>
        </p:txBody>
      </p:sp>
    </p:spTree>
    <p:extLst>
      <p:ext uri="{BB962C8B-B14F-4D97-AF65-F5344CB8AC3E}">
        <p14:creationId xmlns:p14="http://schemas.microsoft.com/office/powerpoint/2010/main" val="280198041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the ticking clock</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6104162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Learning Outcome:</a:t>
            </a:r>
            <a:br>
              <a:rPr lang="en-US" dirty="0"/>
            </a:br>
            <a:r>
              <a:rPr lang="en-US" dirty="0"/>
              <a:t>A  Namespace Management Methodology</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52105482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(deploy)</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8505" y="1946942"/>
            <a:ext cx="2246726" cy="402986"/>
            <a:chOff x="339" y="1719430"/>
            <a:chExt cx="2246726"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339" y="1838230"/>
              <a:ext cx="1614768" cy="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Mesoscopic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Localized Adjustments</a:t>
            </a:r>
            <a:endParaRPr kumimoji="0" 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Macroscopic</a:t>
            </a: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0000"/>
                </a:solidFill>
                <a:effectLst/>
                <a:uLnTx/>
                <a:uFillTx/>
                <a:latin typeface="华文细黑"/>
                <a:ea typeface="华文细黑"/>
                <a:cs typeface="华文细黑"/>
                <a:sym typeface="Arial"/>
              </a:rPr>
              <a:t>Microscopic</a:t>
            </a:r>
            <a:r>
              <a:rPr kumimoji="0" lang="zh-CN" altLang="en-US"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a:t>
            </a:r>
            <a:endPar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华文细黑"/>
                <a:ea typeface="华文细黑"/>
                <a:cs typeface="华文细黑"/>
                <a:sym typeface="Arial"/>
              </a:rPr>
              <a:t>Process Data and Summative Result</a:t>
            </a:r>
          </a:p>
        </p:txBody>
      </p:sp>
    </p:spTree>
    <p:extLst>
      <p:ext uri="{BB962C8B-B14F-4D97-AF65-F5344CB8AC3E}">
        <p14:creationId xmlns:p14="http://schemas.microsoft.com/office/powerpoint/2010/main" val="219748634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(commit)</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(build)</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200" b="1" dirty="0">
                  <a:solidFill>
                    <a:srgbClr val="AAFFEE"/>
                  </a:solidFill>
                  <a:latin typeface="Century Gothic" panose="020B0502020202020204" pitchFamily="34" charset="0"/>
                  <a:ea typeface="Adobe 繁黑體 Std B"/>
                  <a:cs typeface="Adobe 繁黑體 Std B"/>
                </a:rPr>
                <a:t>(stage)</a:t>
              </a:r>
              <a:endPar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Tree>
    <p:extLst>
      <p:ext uri="{BB962C8B-B14F-4D97-AF65-F5344CB8AC3E}">
        <p14:creationId xmlns:p14="http://schemas.microsoft.com/office/powerpoint/2010/main" val="10194181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19" y="233559"/>
            <a:ext cx="7680960" cy="946201"/>
          </a:xfrm>
          <a:prstGeom prst="rect">
            <a:avLst/>
          </a:prstGeom>
        </p:spPr>
        <p:txBody>
          <a:bodyPr/>
          <a:lstStyle/>
          <a:p>
            <a:pPr algn="ctr"/>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rPr>
              <a:t>www.investopedia.com</a:t>
            </a:r>
            <a:r>
              <a:rPr kumimoji="0" lang="en-US" sz="1400" b="0" i="0" u="none" strike="noStrike" kern="0" cap="none" spc="0" normalizeH="0" baseline="0" noProof="0" dirty="0">
                <a:ln>
                  <a:noFill/>
                </a:ln>
                <a:solidFill>
                  <a:srgbClr val="000000"/>
                </a:solidFill>
                <a:effectLst/>
                <a:uLnTx/>
                <a:uFillTx/>
                <a:latin typeface="Arial"/>
                <a:cs typeface="Arial"/>
                <a:sym typeface="Arial"/>
              </a:rPr>
              <a:t>/terms/b/</a:t>
            </a:r>
            <a:r>
              <a:rPr kumimoji="0" lang="en-US" sz="1400" b="0" i="0" u="none" strike="noStrike" kern="0" cap="none" spc="0" normalizeH="0" baseline="0" noProof="0" dirty="0" err="1">
                <a:ln>
                  <a:noFill/>
                </a:ln>
                <a:solidFill>
                  <a:srgbClr val="000000"/>
                </a:solidFill>
                <a:effectLst/>
                <a:uLnTx/>
                <a:uFillTx/>
                <a:latin typeface="Arial"/>
                <a:cs typeface="Arial"/>
                <a:sym typeface="Arial"/>
              </a:rPr>
              <a:t>blockchain.asp</a:t>
            </a: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sp>
        <p:nvSpPr>
          <p:cNvPr id="2" name="Slide Number Placeholder 1">
            <a:extLst>
              <a:ext uri="{FF2B5EF4-FFF2-40B4-BE49-F238E27FC236}">
                <a16:creationId xmlns:a16="http://schemas.microsoft.com/office/drawing/2014/main" id="{751FE2C6-CA63-B743-B632-5833FB65D598}"/>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2342567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167</a:t>
            </a:fld>
            <a:endParaRPr lang="en" dirty="0"/>
          </a:p>
        </p:txBody>
      </p:sp>
    </p:spTree>
    <p:extLst>
      <p:ext uri="{BB962C8B-B14F-4D97-AF65-F5344CB8AC3E}">
        <p14:creationId xmlns:p14="http://schemas.microsoft.com/office/powerpoint/2010/main" val="3716722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solidFill>
                  <a:srgbClr val="FF0000"/>
                </a:solidFill>
              </a:rPr>
              <a:t>Smart</a:t>
            </a:r>
            <a:r>
              <a:rPr dirty="0"/>
              <a: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86BBE29-BEB0-EB43-AC4F-D2D508D63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168</a:t>
            </a:fld>
            <a:endParaRPr lang="en" dirty="0"/>
          </a:p>
        </p:txBody>
      </p:sp>
    </p:spTree>
    <p:extLst>
      <p:ext uri="{BB962C8B-B14F-4D97-AF65-F5344CB8AC3E}">
        <p14:creationId xmlns:p14="http://schemas.microsoft.com/office/powerpoint/2010/main" val="10725825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239864" y="133110"/>
            <a:ext cx="5939285" cy="946201"/>
          </a:xfrm>
          <a:prstGeom prst="rect">
            <a:avLst/>
          </a:prstGeom>
        </p:spPr>
        <p:txBody>
          <a:bodyPr/>
          <a:lstStyle/>
          <a:p>
            <a:pPr algn="ctr"/>
            <a:r>
              <a:rPr sz="2400" dirty="0"/>
              <a:t>Legal Algorithms</a:t>
            </a:r>
            <a:r>
              <a:rPr lang="en-US" sz="2400" dirty="0"/>
              <a:t>: </a:t>
            </a:r>
            <a:br>
              <a:rPr lang="en-US" sz="2400" dirty="0"/>
            </a:br>
            <a:r>
              <a:rPr lang="en-US" sz="2400" dirty="0">
                <a:solidFill>
                  <a:srgbClr val="FF0000"/>
                </a:solidFill>
              </a:rPr>
              <a:t>Code is Law</a:t>
            </a:r>
            <a:endParaRPr sz="2400"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
        <p:nvSpPr>
          <p:cNvPr id="3" name="Slide Number Placeholder 2">
            <a:extLst>
              <a:ext uri="{FF2B5EF4-FFF2-40B4-BE49-F238E27FC236}">
                <a16:creationId xmlns:a16="http://schemas.microsoft.com/office/drawing/2014/main" id="{21DD5220-63A2-C74E-8105-6F72B08F55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169</a:t>
            </a:fld>
            <a:endParaRPr lang="en" dirty="0"/>
          </a:p>
        </p:txBody>
      </p:sp>
    </p:spTree>
    <p:extLst>
      <p:ext uri="{BB962C8B-B14F-4D97-AF65-F5344CB8AC3E}">
        <p14:creationId xmlns:p14="http://schemas.microsoft.com/office/powerpoint/2010/main" val="14838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fontScale="90000"/>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2174" b="-15217"/>
                </a:stretch>
              </a:blipFill>
            </p:spPr>
            <p:txBody>
              <a:bodyPr/>
              <a:lstStyle/>
              <a:p>
                <a:r>
                  <a:rPr lang="en-TW">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517" y="1362060"/>
            <a:ext cx="1837630" cy="2239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7371513" y="3837978"/>
            <a:ext cx="1343638" cy="215444"/>
          </a:xfrm>
          <a:prstGeom prst="rect">
            <a:avLst/>
          </a:prstGeom>
          <a:noFill/>
        </p:spPr>
        <p:txBody>
          <a:bodyPr wrap="none" rtlCol="0">
            <a:spAutoFit/>
          </a:bodyPr>
          <a:lstStyle/>
          <a:p>
            <a:r>
              <a:rPr lang="en-TW" sz="800" dirty="0"/>
              <a:t>Image Source: </a:t>
            </a:r>
            <a:r>
              <a:rPr lang="en-TW" sz="800" dirty="0">
                <a:hlinkClick r:id="rId4"/>
              </a:rPr>
              <a:t>Britannica</a:t>
            </a:r>
            <a:endParaRPr lang="en-TW" sz="800" dirty="0"/>
          </a:p>
        </p:txBody>
      </p:sp>
      <p:sp>
        <p:nvSpPr>
          <p:cNvPr id="6" name="TextBox 5">
            <a:extLst>
              <a:ext uri="{FF2B5EF4-FFF2-40B4-BE49-F238E27FC236}">
                <a16:creationId xmlns:a16="http://schemas.microsoft.com/office/drawing/2014/main" id="{363335A8-657C-E044-B7F9-25498F1729E2}"/>
              </a:ext>
            </a:extLst>
          </p:cNvPr>
          <p:cNvSpPr txBox="1"/>
          <p:nvPr/>
        </p:nvSpPr>
        <p:spPr>
          <a:xfrm>
            <a:off x="7104613" y="3601365"/>
            <a:ext cx="1877437" cy="276999"/>
          </a:xfrm>
          <a:prstGeom prst="rect">
            <a:avLst/>
          </a:prstGeom>
          <a:noFill/>
        </p:spPr>
        <p:txBody>
          <a:bodyPr wrap="none" rtlCol="0">
            <a:spAutoFit/>
          </a:bodyPr>
          <a:lstStyle/>
          <a:p>
            <a:r>
              <a:rPr lang="en-TW" sz="1200" dirty="0"/>
              <a:t>Prof. </a:t>
            </a:r>
            <a:r>
              <a:rPr lang="en-TW" sz="1200" dirty="0">
                <a:hlinkClick r:id="rId6"/>
              </a:rPr>
              <a:t>Dana Stewart Scott</a:t>
            </a:r>
            <a:endParaRPr lang="en-TW" sz="1200" dirty="0"/>
          </a:p>
        </p:txBody>
      </p:sp>
      <p:grpSp>
        <p:nvGrpSpPr>
          <p:cNvPr id="8" name="Group 7">
            <a:extLst>
              <a:ext uri="{FF2B5EF4-FFF2-40B4-BE49-F238E27FC236}">
                <a16:creationId xmlns:a16="http://schemas.microsoft.com/office/drawing/2014/main" id="{F97542A9-F924-5146-BCB3-A430F48BBBAB}"/>
              </a:ext>
            </a:extLst>
          </p:cNvPr>
          <p:cNvGrpSpPr/>
          <p:nvPr/>
        </p:nvGrpSpPr>
        <p:grpSpPr>
          <a:xfrm>
            <a:off x="2244436" y="1418295"/>
            <a:ext cx="4713828" cy="2116743"/>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181853" y="2571750"/>
            <a:ext cx="2205869" cy="2116743"/>
          </a:xfrm>
          <a:prstGeom prst="rect">
            <a:avLst/>
          </a:prstGeom>
        </p:spPr>
      </p:pic>
      <p:sp>
        <p:nvSpPr>
          <p:cNvPr id="10" name="Google Shape;369;p46">
            <a:extLst>
              <a:ext uri="{FF2B5EF4-FFF2-40B4-BE49-F238E27FC236}">
                <a16:creationId xmlns:a16="http://schemas.microsoft.com/office/drawing/2014/main" id="{4C6897B1-D537-324D-A58C-E781F46BCEE3}"/>
              </a:ext>
            </a:extLst>
          </p:cNvPr>
          <p:cNvSpPr txBox="1"/>
          <p:nvPr/>
        </p:nvSpPr>
        <p:spPr>
          <a:xfrm>
            <a:off x="3999679" y="3794292"/>
            <a:ext cx="1330418"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Hyperlink</a:t>
            </a:r>
            <a:endParaRPr b="1" dirty="0">
              <a:latin typeface="Lato"/>
              <a:ea typeface="Lato"/>
              <a:cs typeface="Lato"/>
              <a:sym typeface="Lato"/>
            </a:endParaRPr>
          </a:p>
        </p:txBody>
      </p:sp>
      <p:sp>
        <p:nvSpPr>
          <p:cNvPr id="11" name="Google Shape;370;p46">
            <a:extLst>
              <a:ext uri="{FF2B5EF4-FFF2-40B4-BE49-F238E27FC236}">
                <a16:creationId xmlns:a16="http://schemas.microsoft.com/office/drawing/2014/main" id="{3543AD16-26F0-D44D-9E94-3D0CD50DAE68}"/>
              </a:ext>
            </a:extLst>
          </p:cNvPr>
          <p:cNvSpPr txBox="1"/>
          <p:nvPr/>
        </p:nvSpPr>
        <p:spPr>
          <a:xfrm>
            <a:off x="6105618" y="3601365"/>
            <a:ext cx="651256"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Value</a:t>
            </a:r>
            <a:endParaRPr b="1" dirty="0">
              <a:latin typeface="Lato"/>
              <a:ea typeface="Lato"/>
              <a:cs typeface="Lato"/>
              <a:sym typeface="Lato"/>
            </a:endParaRPr>
          </a:p>
        </p:txBody>
      </p:sp>
      <p:sp>
        <p:nvSpPr>
          <p:cNvPr id="12" name="Google Shape;371;p46">
            <a:extLst>
              <a:ext uri="{FF2B5EF4-FFF2-40B4-BE49-F238E27FC236}">
                <a16:creationId xmlns:a16="http://schemas.microsoft.com/office/drawing/2014/main" id="{EF1A9CA1-5391-FF44-B5D2-C7D42C479566}"/>
              </a:ext>
            </a:extLst>
          </p:cNvPr>
          <p:cNvSpPr txBox="1"/>
          <p:nvPr/>
        </p:nvSpPr>
        <p:spPr>
          <a:xfrm>
            <a:off x="2651070" y="3601365"/>
            <a:ext cx="735647" cy="3331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Lato"/>
                <a:ea typeface="Lato"/>
                <a:cs typeface="Lato"/>
                <a:sym typeface="Lato"/>
              </a:rPr>
              <a:t>Key</a:t>
            </a:r>
            <a:endParaRPr b="1" dirty="0">
              <a:latin typeface="Lato"/>
              <a:ea typeface="Lato"/>
              <a:cs typeface="Lato"/>
              <a:sym typeface="Lato"/>
            </a:endParaRPr>
          </a:p>
        </p:txBody>
      </p:sp>
      <p:pic>
        <p:nvPicPr>
          <p:cNvPr id="13" name="Google Shape;373;p46">
            <a:extLst>
              <a:ext uri="{FF2B5EF4-FFF2-40B4-BE49-F238E27FC236}">
                <a16:creationId xmlns:a16="http://schemas.microsoft.com/office/drawing/2014/main" id="{229ECBE0-0946-3A49-86C6-49A78377E2CB}"/>
              </a:ext>
            </a:extLst>
          </p:cNvPr>
          <p:cNvPicPr preferRelativeResize="0"/>
          <p:nvPr/>
        </p:nvPicPr>
        <p:blipFill>
          <a:blip r:embed="rId9">
            <a:alphaModFix/>
          </a:blip>
          <a:stretch>
            <a:fillRect/>
          </a:stretch>
        </p:blipFill>
        <p:spPr>
          <a:xfrm>
            <a:off x="2707349" y="4086495"/>
            <a:ext cx="844022" cy="905508"/>
          </a:xfrm>
          <a:prstGeom prst="rect">
            <a:avLst/>
          </a:prstGeom>
          <a:noFill/>
          <a:ln>
            <a:noFill/>
          </a:ln>
        </p:spPr>
      </p:pic>
      <p:sp>
        <p:nvSpPr>
          <p:cNvPr id="14" name="Google Shape;375;p46">
            <a:extLst>
              <a:ext uri="{FF2B5EF4-FFF2-40B4-BE49-F238E27FC236}">
                <a16:creationId xmlns:a16="http://schemas.microsoft.com/office/drawing/2014/main" id="{E1B43B8B-3659-104E-A35A-B46374AF2C96}"/>
              </a:ext>
            </a:extLst>
          </p:cNvPr>
          <p:cNvSpPr/>
          <p:nvPr/>
        </p:nvSpPr>
        <p:spPr>
          <a:xfrm>
            <a:off x="3865010" y="4386664"/>
            <a:ext cx="1986886" cy="309311"/>
          </a:xfrm>
          <a:prstGeom prst="rightArrow">
            <a:avLst>
              <a:gd name="adj1" fmla="val 50000"/>
              <a:gd name="adj2"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b="1">
                <a:solidFill>
                  <a:schemeClr val="lt1"/>
                </a:solidFill>
                <a:uFill>
                  <a:noFill/>
                </a:uFill>
                <a:hlinkClick r:id="rId10" action="ppaction://hlinksldjump">
                  <a:extLst>
                    <a:ext uri="{A12FA001-AC4F-418D-AE19-62706E023703}">
                      <ahyp:hlinkClr xmlns:ahyp="http://schemas.microsoft.com/office/drawing/2018/hyperlinkcolor" val="tx"/>
                    </a:ext>
                  </a:extLst>
                </a:hlinkClick>
              </a:rPr>
              <a:t>why directed link is a form of universal data abstraction </a:t>
            </a:r>
            <a:endParaRPr sz="500" b="1">
              <a:solidFill>
                <a:schemeClr val="lt1"/>
              </a:solidFill>
            </a:endParaRPr>
          </a:p>
        </p:txBody>
      </p:sp>
      <p:pic>
        <p:nvPicPr>
          <p:cNvPr id="15" name="Google Shape;376;p46">
            <a:extLst>
              <a:ext uri="{FF2B5EF4-FFF2-40B4-BE49-F238E27FC236}">
                <a16:creationId xmlns:a16="http://schemas.microsoft.com/office/drawing/2014/main" id="{2D1A234E-7914-2347-8195-44F564FC9127}"/>
              </a:ext>
            </a:extLst>
          </p:cNvPr>
          <p:cNvPicPr preferRelativeResize="0"/>
          <p:nvPr/>
        </p:nvPicPr>
        <p:blipFill>
          <a:blip r:embed="rId11">
            <a:alphaModFix/>
          </a:blip>
          <a:stretch>
            <a:fillRect/>
          </a:stretch>
        </p:blipFill>
        <p:spPr>
          <a:xfrm>
            <a:off x="6055022" y="4221100"/>
            <a:ext cx="758652" cy="600255"/>
          </a:xfrm>
          <a:prstGeom prst="rect">
            <a:avLst/>
          </a:prstGeom>
          <a:noFill/>
          <a:ln>
            <a:noFill/>
          </a:ln>
        </p:spPr>
      </p:pic>
    </p:spTree>
    <p:extLst>
      <p:ext uri="{BB962C8B-B14F-4D97-AF65-F5344CB8AC3E}">
        <p14:creationId xmlns:p14="http://schemas.microsoft.com/office/powerpoint/2010/main" val="3355954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Learning Process as a Publishing Workflow</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170</a:t>
            </a:fld>
            <a:endParaRPr lang="en" dirty="0"/>
          </a:p>
        </p:txBody>
      </p:sp>
    </p:spTree>
    <p:extLst>
      <p:ext uri="{BB962C8B-B14F-4D97-AF65-F5344CB8AC3E}">
        <p14:creationId xmlns:p14="http://schemas.microsoft.com/office/powerpoint/2010/main" val="3722510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Learnability of a Multi-Scale </a:t>
            </a:r>
            <a:r>
              <a:rPr lang="en-US" dirty="0">
                <a:solidFill>
                  <a:srgbClr val="FF0000"/>
                </a:solidFill>
              </a:rPr>
              <a:t>DevOps</a:t>
            </a:r>
            <a:r>
              <a:rPr lang="en-US" dirty="0">
                <a:solidFill>
                  <a:schemeClr val="tx1"/>
                </a:solidFill>
              </a:rPr>
              <a:t> Process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171</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2178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Goal</a:t>
            </a:r>
            <a:endParaRPr dirty="0"/>
          </a:p>
        </p:txBody>
      </p:sp>
      <p:sp>
        <p:nvSpPr>
          <p:cNvPr id="73" name="Google Shape;73;p16"/>
          <p:cNvSpPr txBox="1">
            <a:spLocks noGrp="1"/>
          </p:cNvSpPr>
          <p:nvPr>
            <p:ph type="body" idx="2"/>
          </p:nvPr>
        </p:nvSpPr>
        <p:spPr>
          <a:xfrm>
            <a:off x="4939500" y="438307"/>
            <a:ext cx="3837000" cy="45521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Stating objectives in scope</a:t>
            </a:r>
          </a:p>
          <a:p>
            <a:pPr lvl="1" indent="-342900">
              <a:buSzPts val="1800"/>
              <a:buChar char="●"/>
            </a:pPr>
            <a:r>
              <a:rPr lang="en-US" dirty="0"/>
              <a:t>Use imperative sentence to express intent. Be active!</a:t>
            </a:r>
            <a:endParaRPr lang="en" dirty="0"/>
          </a:p>
          <a:p>
            <a:pPr lvl="1" indent="-342900">
              <a:buSzPts val="1800"/>
              <a:buChar char="●"/>
            </a:pPr>
            <a:r>
              <a:rPr lang="en" dirty="0"/>
              <a:t>Draw on forces that are present in the context, align your argument with contextualized information</a:t>
            </a:r>
          </a:p>
          <a:p>
            <a:pPr lvl="1" indent="-342900">
              <a:buSzPts val="1800"/>
              <a:buChar char="●"/>
            </a:pPr>
            <a:r>
              <a:rPr lang="en" dirty="0"/>
              <a:t>Preparing a proposition that has concrete and verifiable outcomes</a:t>
            </a:r>
          </a:p>
          <a:p>
            <a:pPr lvl="2" indent="-342900">
              <a:buSzPts val="1800"/>
              <a:buChar char="●"/>
            </a:pPr>
            <a:r>
              <a:rPr lang="en-US" dirty="0"/>
              <a:t>F</a:t>
            </a:r>
            <a:r>
              <a:rPr lang="en" dirty="0"/>
              <a:t>or example: Colonizing human in space…</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172</a:t>
            </a:fld>
            <a:endParaRPr lang="en"/>
          </a:p>
        </p:txBody>
      </p:sp>
      <p:sp>
        <p:nvSpPr>
          <p:cNvPr id="5" name="TextBox 4">
            <a:extLst>
              <a:ext uri="{FF2B5EF4-FFF2-40B4-BE49-F238E27FC236}">
                <a16:creationId xmlns:a16="http://schemas.microsoft.com/office/drawing/2014/main" id="{027891E2-F7B9-9148-B761-55EED0922978}"/>
              </a:ext>
            </a:extLst>
          </p:cNvPr>
          <p:cNvSpPr txBox="1"/>
          <p:nvPr/>
        </p:nvSpPr>
        <p:spPr>
          <a:xfrm>
            <a:off x="312523" y="4306672"/>
            <a:ext cx="3501280" cy="738664"/>
          </a:xfrm>
          <a:prstGeom prst="rect">
            <a:avLst/>
          </a:prstGeom>
          <a:noFill/>
        </p:spPr>
        <p:txBody>
          <a:bodyPr wrap="none" rtlCol="0">
            <a:spAutoFit/>
          </a:bodyPr>
          <a:lstStyle/>
          <a:p>
            <a:r>
              <a:rPr lang="en-US" dirty="0"/>
              <a:t>Image sources:</a:t>
            </a:r>
          </a:p>
          <a:p>
            <a:r>
              <a:rPr lang="en-US" dirty="0">
                <a:hlinkClick r:id="rId3"/>
              </a:rPr>
              <a:t>Ask Ethan: Is Spacetime Really A Fabric?</a:t>
            </a:r>
            <a:endParaRPr lang="en-US" dirty="0"/>
          </a:p>
          <a:p>
            <a:endParaRPr lang="en-TW" dirty="0"/>
          </a:p>
        </p:txBody>
      </p:sp>
      <p:sp>
        <p:nvSpPr>
          <p:cNvPr id="8" name="TextBox 7">
            <a:extLst>
              <a:ext uri="{FF2B5EF4-FFF2-40B4-BE49-F238E27FC236}">
                <a16:creationId xmlns:a16="http://schemas.microsoft.com/office/drawing/2014/main" id="{DFDF7D8D-50FD-BD43-BEA6-6954B006870A}"/>
              </a:ext>
            </a:extLst>
          </p:cNvPr>
          <p:cNvSpPr txBox="1"/>
          <p:nvPr/>
        </p:nvSpPr>
        <p:spPr>
          <a:xfrm>
            <a:off x="340012" y="3913604"/>
            <a:ext cx="2074923" cy="577081"/>
          </a:xfrm>
          <a:prstGeom prst="rect">
            <a:avLst/>
          </a:prstGeom>
          <a:noFill/>
        </p:spPr>
        <p:txBody>
          <a:bodyPr wrap="square" rtlCol="0">
            <a:spAutoFit/>
          </a:bodyPr>
          <a:lstStyle/>
          <a:p>
            <a:r>
              <a:rPr lang="en-US" sz="1050" dirty="0"/>
              <a:t>Identify a desired scope of your cognitive actions ...</a:t>
            </a:r>
          </a:p>
          <a:p>
            <a:endParaRPr lang="en-TW" sz="1050" dirty="0"/>
          </a:p>
        </p:txBody>
      </p:sp>
      <p:pic>
        <p:nvPicPr>
          <p:cNvPr id="6" name="Picture 5">
            <a:extLst>
              <a:ext uri="{FF2B5EF4-FFF2-40B4-BE49-F238E27FC236}">
                <a16:creationId xmlns:a16="http://schemas.microsoft.com/office/drawing/2014/main" id="{4E54EBD4-DD2F-8A44-AED4-F5044D7A7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0012" y="1825610"/>
            <a:ext cx="2127340" cy="1597721"/>
          </a:xfrm>
          <a:prstGeom prst="rect">
            <a:avLst/>
          </a:prstGeom>
        </p:spPr>
      </p:pic>
      <p:pic>
        <p:nvPicPr>
          <p:cNvPr id="7" name="Picture 6">
            <a:hlinkClick r:id="rId5"/>
            <a:extLst>
              <a:ext uri="{FF2B5EF4-FFF2-40B4-BE49-F238E27FC236}">
                <a16:creationId xmlns:a16="http://schemas.microsoft.com/office/drawing/2014/main" id="{DBDCE9A7-53E7-7C45-AEAC-CDA76D91431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3163" y="2283067"/>
            <a:ext cx="2455636" cy="1601617"/>
          </a:xfrm>
          <a:prstGeom prst="rect">
            <a:avLst/>
          </a:prstGeom>
        </p:spPr>
      </p:pic>
    </p:spTree>
    <p:extLst>
      <p:ext uri="{BB962C8B-B14F-4D97-AF65-F5344CB8AC3E}">
        <p14:creationId xmlns:p14="http://schemas.microsoft.com/office/powerpoint/2010/main" val="35508948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Introduce students to a domain-independent cognitive science results according to the </a:t>
            </a:r>
            <a:r>
              <a:rPr lang="en-US" dirty="0">
                <a:solidFill>
                  <a:srgbClr val="FF0000"/>
                </a:solidFill>
              </a:rPr>
              <a:t>time-based </a:t>
            </a:r>
            <a:r>
              <a:rPr lang="en-US" dirty="0"/>
              <a:t>linguistic framework. </a:t>
            </a:r>
          </a:p>
          <a:p>
            <a:pPr marL="0" lvl="0" indent="0">
              <a:spcAft>
                <a:spcPts val="1600"/>
              </a:spcAft>
              <a:buNone/>
            </a:pPr>
            <a:r>
              <a:rPr lang="en" dirty="0"/>
              <a:t>	Use of the  </a:t>
            </a:r>
            <a:r>
              <a:rPr lang="en-US" dirty="0">
                <a:solidFill>
                  <a:srgbClr val="FF0000"/>
                </a:solidFill>
                <a:hlinkClick r:id="rId3"/>
              </a:rPr>
              <a:t>N</a:t>
            </a:r>
            <a:r>
              <a:rPr lang="en" dirty="0">
                <a:solidFill>
                  <a:srgbClr val="FF0000"/>
                </a:solidFill>
                <a:hlinkClick r:id="rId3"/>
              </a:rPr>
              <a:t>atural Units</a:t>
            </a:r>
            <a:r>
              <a:rPr lang="en" dirty="0">
                <a:solidFill>
                  <a:srgbClr val="FF0000"/>
                </a:solidFill>
              </a:rPr>
              <a:t> </a:t>
            </a:r>
            <a:r>
              <a:rPr lang="en" dirty="0"/>
              <a:t>as the core linguistic elements</a:t>
            </a:r>
          </a:p>
          <a:p>
            <a:pPr marL="0" lvl="0" indent="0" algn="l" rtl="0">
              <a:spcBef>
                <a:spcPts val="0"/>
              </a:spcBef>
              <a:spcAft>
                <a:spcPts val="1600"/>
              </a:spcAft>
              <a:buNone/>
            </a:pPr>
            <a:r>
              <a:rPr lang="en" dirty="0"/>
              <a:t>	A Social Contract(OKRS) for Learner’s self governance</a:t>
            </a:r>
          </a:p>
          <a:p>
            <a:pPr marL="0" lvl="0" indent="0" algn="l" rtl="0">
              <a:spcBef>
                <a:spcPts val="0"/>
              </a:spcBef>
              <a:spcAft>
                <a:spcPts val="1600"/>
              </a:spcAft>
              <a:buNone/>
            </a:pPr>
            <a:r>
              <a:rPr lang="en" dirty="0"/>
              <a:t>	Create a knowledge container for everyone</a:t>
            </a:r>
          </a:p>
          <a:p>
            <a:pPr marL="0" lvl="0" indent="0" algn="l" rtl="0">
              <a:spcBef>
                <a:spcPts val="0"/>
              </a:spcBef>
              <a:spcAft>
                <a:spcPts val="1600"/>
              </a:spcAft>
              <a:buNone/>
            </a:pPr>
            <a:r>
              <a:rPr lang="en" dirty="0"/>
              <a:t>		Capture knowledge using a </a:t>
            </a:r>
            <a:r>
              <a:rPr lang="en" dirty="0" err="1">
                <a:hlinkClick r:id="rId4"/>
              </a:rPr>
              <a:t>Mediawiki</a:t>
            </a:r>
            <a:r>
              <a:rPr lang="en" dirty="0"/>
              <a:t> Database</a:t>
            </a:r>
          </a:p>
          <a:p>
            <a:pPr marL="0" lvl="0" indent="0" algn="l" rtl="0">
              <a:spcBef>
                <a:spcPts val="0"/>
              </a:spcBef>
              <a:spcAft>
                <a:spcPts val="1600"/>
              </a:spcAft>
              <a:buNone/>
            </a:pPr>
            <a:r>
              <a:rPr lang="en" dirty="0"/>
              <a:t>		C</a:t>
            </a:r>
            <a:r>
              <a:rPr lang="en-US" dirty="0"/>
              <a:t>o</a:t>
            </a:r>
            <a:r>
              <a:rPr lang="en" dirty="0" err="1"/>
              <a:t>mpile</a:t>
            </a:r>
            <a:r>
              <a:rPr lang="en" dirty="0"/>
              <a:t> personal knowledge </a:t>
            </a:r>
            <a:r>
              <a:rPr lang="en-US" dirty="0"/>
              <a:t>into a publication</a:t>
            </a:r>
            <a:endParaRPr lang="en" dirty="0"/>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173</a:t>
            </a:fld>
            <a:endParaRPr lang="en" dirty="0"/>
          </a:p>
        </p:txBody>
      </p:sp>
      <p:pic>
        <p:nvPicPr>
          <p:cNvPr id="3" name="Picture 2">
            <a:extLst>
              <a:ext uri="{FF2B5EF4-FFF2-40B4-BE49-F238E27FC236}">
                <a16:creationId xmlns:a16="http://schemas.microsoft.com/office/drawing/2014/main" id="{708522BF-7160-6549-BDF9-22FBD3BDA0D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10005" y="1620774"/>
            <a:ext cx="2033066" cy="1038588"/>
          </a:xfrm>
          <a:prstGeom prst="rect">
            <a:avLst/>
          </a:prstGeom>
        </p:spPr>
      </p:pic>
      <p:pic>
        <p:nvPicPr>
          <p:cNvPr id="5122" name="Picture 2">
            <a:hlinkClick r:id="rId6"/>
            <a:extLst>
              <a:ext uri="{FF2B5EF4-FFF2-40B4-BE49-F238E27FC236}">
                <a16:creationId xmlns:a16="http://schemas.microsoft.com/office/drawing/2014/main" id="{2FB14369-145F-204C-A67C-8B2ADC946C3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09997" y="3427871"/>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8F3344-7AC4-C042-B32C-6223E5F5948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9997" y="4091422"/>
            <a:ext cx="548699" cy="777861"/>
          </a:xfrm>
          <a:prstGeom prst="rect">
            <a:avLst/>
          </a:prstGeom>
        </p:spPr>
      </p:pic>
    </p:spTree>
    <p:extLst>
      <p:ext uri="{BB962C8B-B14F-4D97-AF65-F5344CB8AC3E}">
        <p14:creationId xmlns:p14="http://schemas.microsoft.com/office/powerpoint/2010/main" val="5957461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 Criteria</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set of conditional statements that qualifies the success criteria to achieve the stated goal(s)</a:t>
            </a:r>
            <a:endParaRPr dirty="0"/>
          </a:p>
          <a:p>
            <a:pPr lvl="1" indent="-342900">
              <a:buSzPts val="1800"/>
              <a:buChar char="●"/>
            </a:pPr>
            <a:r>
              <a:rPr lang="en" dirty="0"/>
              <a:t>Conditional statements that can be judged to yes/no results</a:t>
            </a:r>
          </a:p>
          <a:p>
            <a:pPr lvl="1" indent="-342900">
              <a:buSzPts val="1800"/>
              <a:buChar char="●"/>
            </a:pPr>
            <a:r>
              <a:rPr lang="en" dirty="0"/>
              <a:t>Certain success criteria can be measured in terms of degree of success (portions accomplished)</a:t>
            </a:r>
          </a:p>
          <a:p>
            <a:pPr lvl="1" indent="-342900">
              <a:buSzPts val="1800"/>
              <a:buChar char="●"/>
            </a:pPr>
            <a:r>
              <a:rPr lang="en" dirty="0"/>
              <a:t>Success measures maybe assessed in terms of Time and Entropy (probability of success) values.</a:t>
            </a:r>
          </a:p>
          <a:p>
            <a:pPr lvl="1" indent="-342900">
              <a:buSzPts val="1800"/>
              <a:buChar char="●"/>
            </a:pPr>
            <a:endParaRPr lang="en" dirty="0"/>
          </a:p>
          <a:p>
            <a:pPr lvl="1" indent="-342900">
              <a:buSzPts val="1800"/>
              <a:buChar char="●"/>
            </a:pPr>
            <a:endParaRPr lang="en" dirty="0"/>
          </a:p>
        </p:txBody>
      </p:sp>
      <p:pic>
        <p:nvPicPr>
          <p:cNvPr id="2" name="Picture 1">
            <a:hlinkClick r:id="rId3"/>
            <a:extLst>
              <a:ext uri="{FF2B5EF4-FFF2-40B4-BE49-F238E27FC236}">
                <a16:creationId xmlns:a16="http://schemas.microsoft.com/office/drawing/2014/main" id="{9AD07D9C-1287-F243-A23E-E329F5D5D479}"/>
              </a:ext>
            </a:extLst>
          </p:cNvPr>
          <p:cNvPicPr>
            <a:picLocks noChangeAspect="1"/>
          </p:cNvPicPr>
          <p:nvPr/>
        </p:nvPicPr>
        <p:blipFill>
          <a:blip r:embed="rId4"/>
          <a:stretch>
            <a:fillRect/>
          </a:stretch>
        </p:blipFill>
        <p:spPr>
          <a:xfrm>
            <a:off x="312523" y="2919494"/>
            <a:ext cx="4139247" cy="1959124"/>
          </a:xfrm>
          <a:prstGeom prst="rect">
            <a:avLst/>
          </a:prstGeom>
        </p:spPr>
      </p:pic>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174</a:t>
            </a:fld>
            <a:endParaRPr lang="en"/>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Success Criteria</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US" dirty="0"/>
              <a:t>Elevate Students’ Knowledge Orchestration Strategies up to the level of </a:t>
            </a:r>
            <a:r>
              <a:rPr lang="en-US" dirty="0">
                <a:solidFill>
                  <a:srgbClr val="FF0000"/>
                </a:solidFill>
              </a:rPr>
              <a:t>necessity</a:t>
            </a:r>
            <a:r>
              <a:rPr lang="en-US" dirty="0"/>
              <a:t> presented by contemporary industrial complex</a:t>
            </a:r>
          </a:p>
          <a:p>
            <a:pPr marL="0" indent="0">
              <a:spcAft>
                <a:spcPts val="1600"/>
              </a:spcAft>
              <a:buNone/>
            </a:pPr>
            <a:r>
              <a:rPr lang="en-US" dirty="0"/>
              <a:t>	</a:t>
            </a:r>
            <a:r>
              <a:rPr lang="en" dirty="0"/>
              <a:t>A foundational learning strategy that will continue to work as technologies progresses and complexity/entropy increases</a:t>
            </a:r>
          </a:p>
          <a:p>
            <a:pPr marL="0" indent="0">
              <a:spcAft>
                <a:spcPts val="1600"/>
              </a:spcAft>
              <a:buNone/>
            </a:pPr>
            <a:r>
              <a:rPr lang="en" dirty="0"/>
              <a:t>	Knowing the essence of data management under a dynamic context</a:t>
            </a:r>
          </a:p>
          <a:p>
            <a:pPr marL="0" indent="0">
              <a:spcAft>
                <a:spcPts val="1600"/>
              </a:spcAft>
              <a:buNone/>
            </a:pPr>
            <a:r>
              <a:rPr lang="en" dirty="0"/>
              <a:t>	Knowing how namespace management strategies and tools can be used to manage any projects (version control)</a:t>
            </a:r>
          </a:p>
        </p:txBody>
      </p:sp>
      <p:sp>
        <p:nvSpPr>
          <p:cNvPr id="2" name="Slide Number Placeholder 1">
            <a:extLst>
              <a:ext uri="{FF2B5EF4-FFF2-40B4-BE49-F238E27FC236}">
                <a16:creationId xmlns:a16="http://schemas.microsoft.com/office/drawing/2014/main" id="{71F570F3-3699-EC44-A978-68FB3786B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175</a:t>
            </a:fld>
            <a:endParaRPr lang="en" dirty="0"/>
          </a:p>
        </p:txBody>
      </p:sp>
    </p:spTree>
    <p:extLst>
      <p:ext uri="{BB962C8B-B14F-4D97-AF65-F5344CB8AC3E}">
        <p14:creationId xmlns:p14="http://schemas.microsoft.com/office/powerpoint/2010/main" val="688149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would your gain by taking this Course?</a:t>
            </a:r>
            <a:endParaRPr dirty="0"/>
          </a:p>
        </p:txBody>
      </p:sp>
      <p:sp>
        <p:nvSpPr>
          <p:cNvPr id="2" name="Slide Number Placeholder 1">
            <a:extLst>
              <a:ext uri="{FF2B5EF4-FFF2-40B4-BE49-F238E27FC236}">
                <a16:creationId xmlns:a16="http://schemas.microsoft.com/office/drawing/2014/main" id="{5939859C-7DCE-C14F-A54A-5EBC90E697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176</a:t>
            </a:fld>
            <a:endParaRPr lang="en"/>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1028" name="Picture 4" descr="A Blockchain-Based Notarization Service for Biomedical Knowledge Retrieval  - ScienceDirect">
            <a:hlinkClick r:id="rId3"/>
            <a:extLst>
              <a:ext uri="{FF2B5EF4-FFF2-40B4-BE49-F238E27FC236}">
                <a16:creationId xmlns:a16="http://schemas.microsoft.com/office/drawing/2014/main" id="{E10F2301-EA97-904A-968D-7A771A22864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1970" y="2014848"/>
            <a:ext cx="4316071" cy="2239757"/>
          </a:xfrm>
          <a:prstGeom prst="rect">
            <a:avLst/>
          </a:prstGeom>
          <a:noFill/>
          <a:extLst>
            <a:ext uri="{909E8E84-426E-40DD-AFC4-6F175D3DCCD1}">
              <a14:hiddenFill xmlns:a14="http://schemas.microsoft.com/office/drawing/2010/main">
                <a:solidFill>
                  <a:srgbClr val="FFFFFF"/>
                </a:solidFill>
              </a14:hiddenFill>
            </a:ext>
          </a:extLst>
        </p:spPr>
      </p:pic>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Output</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 dirty="0"/>
              <a:t>Deliverables at the end of Project</a:t>
            </a:r>
            <a:endParaRPr dirty="0"/>
          </a:p>
          <a:p>
            <a:pPr lvl="1" indent="-342900">
              <a:buSzPts val="1800"/>
              <a:buChar char="●"/>
            </a:pPr>
            <a:r>
              <a:rPr lang="en" dirty="0"/>
              <a:t>A list of deliverables that are encoded in a generally acceptable namespace</a:t>
            </a:r>
          </a:p>
          <a:p>
            <a:pPr lvl="1" indent="-342900">
              <a:buSzPts val="1800"/>
              <a:buChar char="●"/>
            </a:pPr>
            <a:r>
              <a:rPr lang="en" dirty="0"/>
              <a:t>Define outputs in precise technical terms, using a scalable namespace management tool, such as </a:t>
            </a:r>
            <a:r>
              <a:rPr lang="en" dirty="0" err="1"/>
              <a:t>MediaWiki</a:t>
            </a:r>
            <a:endParaRPr lang="en" dirty="0"/>
          </a:p>
          <a:p>
            <a:pPr lvl="1" indent="-342900">
              <a:buSzPts val="1800"/>
              <a:buChar char="●"/>
            </a:pPr>
            <a:r>
              <a:rPr lang="en" dirty="0"/>
              <a:t>Output content should be marked with time and contributors’ non-repudiable signatures</a:t>
            </a:r>
          </a:p>
          <a:p>
            <a:pPr lvl="1" indent="-342900">
              <a:buSzPts val="1800"/>
              <a:buChar char="●"/>
            </a:pPr>
            <a:endParaRPr lang="en" dirty="0"/>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177</a:t>
            </a:fld>
            <a:endParaRPr lang="en"/>
          </a:p>
        </p:txBody>
      </p:sp>
      <p:pic>
        <p:nvPicPr>
          <p:cNvPr id="8" name="Picture 2">
            <a:hlinkClick r:id="rId5"/>
            <a:extLst>
              <a:ext uri="{FF2B5EF4-FFF2-40B4-BE49-F238E27FC236}">
                <a16:creationId xmlns:a16="http://schemas.microsoft.com/office/drawing/2014/main" id="{FB6E157D-10CA-3645-943A-CDF5B1F4249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30852" y="1935839"/>
            <a:ext cx="610238" cy="5763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A57AE-107D-8F4A-BE74-979F82014F10}"/>
              </a:ext>
            </a:extLst>
          </p:cNvPr>
          <p:cNvSpPr txBox="1"/>
          <p:nvPr/>
        </p:nvSpPr>
        <p:spPr>
          <a:xfrm>
            <a:off x="247302" y="4472604"/>
            <a:ext cx="4110421" cy="307777"/>
          </a:xfrm>
          <a:prstGeom prst="rect">
            <a:avLst/>
          </a:prstGeom>
          <a:noFill/>
        </p:spPr>
        <p:txBody>
          <a:bodyPr wrap="none" rtlCol="0">
            <a:spAutoFit/>
          </a:bodyPr>
          <a:lstStyle/>
          <a:p>
            <a:pPr algn="ctr"/>
            <a:r>
              <a:rPr lang="en-US" sz="700" dirty="0"/>
              <a:t>Image Source: </a:t>
            </a:r>
            <a:r>
              <a:rPr lang="en-US" sz="700" b="1" dirty="0"/>
              <a:t>A Blockchain-Based Notarization Service for Biomedical Knowledge Retrieval</a:t>
            </a:r>
            <a:endParaRPr lang="en-US" sz="700" dirty="0"/>
          </a:p>
          <a:p>
            <a:pPr algn="ctr"/>
            <a:r>
              <a:rPr lang="en-US" sz="700" dirty="0">
                <a:hlinkClick r:id="rId3"/>
              </a:rPr>
              <a:t>https://</a:t>
            </a:r>
            <a:r>
              <a:rPr lang="en-US" sz="700" dirty="0" err="1">
                <a:hlinkClick r:id="rId3"/>
              </a:rPr>
              <a:t>www.sciencedirect.com</a:t>
            </a:r>
            <a:r>
              <a:rPr lang="en-US" sz="700" dirty="0">
                <a:hlinkClick r:id="rId3"/>
              </a:rPr>
              <a:t>/science/article/</a:t>
            </a:r>
            <a:r>
              <a:rPr lang="en-US" sz="700" dirty="0" err="1">
                <a:hlinkClick r:id="rId3"/>
              </a:rPr>
              <a:t>pii</a:t>
            </a:r>
            <a:r>
              <a:rPr lang="en-US" sz="700" dirty="0">
                <a:hlinkClick r:id="rId3"/>
              </a:rPr>
              <a:t>/S2001037018300400</a:t>
            </a:r>
            <a:endParaRPr lang="en-TW" sz="700" dirty="0"/>
          </a:p>
        </p:txBody>
      </p:sp>
    </p:spTree>
    <p:extLst>
      <p:ext uri="{BB962C8B-B14F-4D97-AF65-F5344CB8AC3E}">
        <p14:creationId xmlns:p14="http://schemas.microsoft.com/office/powerpoint/2010/main" val="417697365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8" name="Group 7">
            <a:extLst>
              <a:ext uri="{FF2B5EF4-FFF2-40B4-BE49-F238E27FC236}">
                <a16:creationId xmlns:a16="http://schemas.microsoft.com/office/drawing/2014/main" id="{6B73F3CE-E7EE-D648-9646-D0C3681C4539}"/>
              </a:ext>
            </a:extLst>
          </p:cNvPr>
          <p:cNvGrpSpPr/>
          <p:nvPr/>
        </p:nvGrpSpPr>
        <p:grpSpPr>
          <a:xfrm>
            <a:off x="1026762" y="1493857"/>
            <a:ext cx="7090475" cy="2445628"/>
            <a:chOff x="1026762" y="1493857"/>
            <a:chExt cx="7090475" cy="2445628"/>
          </a:xfrm>
        </p:grpSpPr>
        <p:pic>
          <p:nvPicPr>
            <p:cNvPr id="2" name="Picture 1">
              <a:extLst>
                <a:ext uri="{FF2B5EF4-FFF2-40B4-BE49-F238E27FC236}">
                  <a16:creationId xmlns:a16="http://schemas.microsoft.com/office/drawing/2014/main" id="{B3D6491A-AD9A-EB46-A46C-6758686BA336}"/>
                </a:ext>
              </a:extLst>
            </p:cNvPr>
            <p:cNvPicPr>
              <a:picLocks noChangeAspect="1"/>
            </p:cNvPicPr>
            <p:nvPr/>
          </p:nvPicPr>
          <p:blipFill>
            <a:blip r:embed="rId3"/>
            <a:stretch>
              <a:fillRect/>
            </a:stretch>
          </p:blipFill>
          <p:spPr>
            <a:xfrm>
              <a:off x="1026762" y="1493857"/>
              <a:ext cx="7090475" cy="2445628"/>
            </a:xfrm>
            <a:prstGeom prst="rect">
              <a:avLst/>
            </a:prstGeom>
          </p:spPr>
        </p:pic>
        <p:sp>
          <p:nvSpPr>
            <p:cNvPr id="5" name="Rectangle 4">
              <a:extLst>
                <a:ext uri="{FF2B5EF4-FFF2-40B4-BE49-F238E27FC236}">
                  <a16:creationId xmlns:a16="http://schemas.microsoft.com/office/drawing/2014/main" id="{7ACFC583-8138-D04C-BBB5-3DF52BC84259}"/>
                </a:ext>
              </a:extLst>
            </p:cNvPr>
            <p:cNvSpPr/>
            <p:nvPr/>
          </p:nvSpPr>
          <p:spPr>
            <a:xfrm>
              <a:off x="1728216" y="2664372"/>
              <a:ext cx="1947672" cy="325716"/>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Strategy to Stretch Cognitive Model</a:t>
            </a:r>
            <a:endParaRPr dirty="0"/>
          </a:p>
        </p:txBody>
      </p:sp>
      <p:sp>
        <p:nvSpPr>
          <p:cNvPr id="3" name="TextBox 2">
            <a:extLst>
              <a:ext uri="{FF2B5EF4-FFF2-40B4-BE49-F238E27FC236}">
                <a16:creationId xmlns:a16="http://schemas.microsoft.com/office/drawing/2014/main" id="{3525838F-617F-F64C-9518-35E51EF32977}"/>
              </a:ext>
            </a:extLst>
          </p:cNvPr>
          <p:cNvSpPr txBox="1"/>
          <p:nvPr/>
        </p:nvSpPr>
        <p:spPr>
          <a:xfrm>
            <a:off x="621792" y="1186080"/>
            <a:ext cx="5375189" cy="523220"/>
          </a:xfrm>
          <a:prstGeom prst="rect">
            <a:avLst/>
          </a:prstGeom>
          <a:noFill/>
        </p:spPr>
        <p:txBody>
          <a:bodyPr wrap="none" rtlCol="0">
            <a:spAutoFit/>
          </a:bodyPr>
          <a:lstStyle/>
          <a:p>
            <a:r>
              <a:rPr lang="en-TW" dirty="0"/>
              <a:t>Enabled by modern Data Infrastructures, modern curriculum may </a:t>
            </a:r>
          </a:p>
          <a:p>
            <a:r>
              <a:rPr lang="en-US" dirty="0"/>
              <a:t>B</a:t>
            </a:r>
            <a:r>
              <a:rPr lang="en-TW" dirty="0"/>
              <a:t>e constructed by new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t>
            </a:r>
          </a:p>
        </p:txBody>
      </p:sp>
      <p:sp>
        <p:nvSpPr>
          <p:cNvPr id="4" name="Slide Number Placeholder 3">
            <a:extLst>
              <a:ext uri="{FF2B5EF4-FFF2-40B4-BE49-F238E27FC236}">
                <a16:creationId xmlns:a16="http://schemas.microsoft.com/office/drawing/2014/main" id="{1C6A64B4-B8F7-9C44-9928-EC7A28C6A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178</a:t>
            </a:fld>
            <a:endParaRPr lang="en"/>
          </a:p>
        </p:txBody>
      </p:sp>
      <p:pic>
        <p:nvPicPr>
          <p:cNvPr id="6" name="Picture 5">
            <a:extLst>
              <a:ext uri="{FF2B5EF4-FFF2-40B4-BE49-F238E27FC236}">
                <a16:creationId xmlns:a16="http://schemas.microsoft.com/office/drawing/2014/main" id="{1017BFC8-93F3-5840-BA2C-61BB2E0E443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6762" y="3172968"/>
            <a:ext cx="1133106" cy="1789612"/>
          </a:xfrm>
          <a:prstGeom prst="rect">
            <a:avLst/>
          </a:prstGeom>
        </p:spPr>
      </p:pic>
      <p:pic>
        <p:nvPicPr>
          <p:cNvPr id="7" name="Picture 6">
            <a:hlinkClick r:id="rId5"/>
            <a:extLst>
              <a:ext uri="{FF2B5EF4-FFF2-40B4-BE49-F238E27FC236}">
                <a16:creationId xmlns:a16="http://schemas.microsoft.com/office/drawing/2014/main" id="{6BD94AD7-DCCD-174B-BF13-E9DA6F25D2F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42781" y="3172968"/>
            <a:ext cx="1315987" cy="1863666"/>
          </a:xfrm>
          <a:prstGeom prst="rect">
            <a:avLst/>
          </a:prstGeom>
        </p:spPr>
      </p:pic>
    </p:spTree>
    <p:extLst>
      <p:ext uri="{BB962C8B-B14F-4D97-AF65-F5344CB8AC3E}">
        <p14:creationId xmlns:p14="http://schemas.microsoft.com/office/powerpoint/2010/main" val="10669761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grpSp>
        <p:nvGrpSpPr>
          <p:cNvPr id="4" name="Group 3">
            <a:extLst>
              <a:ext uri="{FF2B5EF4-FFF2-40B4-BE49-F238E27FC236}">
                <a16:creationId xmlns:a16="http://schemas.microsoft.com/office/drawing/2014/main" id="{78FCBAEF-52C2-824A-BBBF-8B64A5517D96}"/>
              </a:ext>
            </a:extLst>
          </p:cNvPr>
          <p:cNvGrpSpPr/>
          <p:nvPr/>
        </p:nvGrpSpPr>
        <p:grpSpPr>
          <a:xfrm>
            <a:off x="875654" y="1337520"/>
            <a:ext cx="7392692" cy="2889504"/>
            <a:chOff x="875654" y="1337520"/>
            <a:chExt cx="7392692" cy="2889504"/>
          </a:xfrm>
        </p:grpSpPr>
        <p:pic>
          <p:nvPicPr>
            <p:cNvPr id="3" name="Picture 2">
              <a:extLst>
                <a:ext uri="{FF2B5EF4-FFF2-40B4-BE49-F238E27FC236}">
                  <a16:creationId xmlns:a16="http://schemas.microsoft.com/office/drawing/2014/main" id="{60FA1337-3021-4944-8E76-2B5B6C64E383}"/>
                </a:ext>
              </a:extLst>
            </p:cNvPr>
            <p:cNvPicPr>
              <a:picLocks noChangeAspect="1"/>
            </p:cNvPicPr>
            <p:nvPr/>
          </p:nvPicPr>
          <p:blipFill>
            <a:blip r:embed="rId3"/>
            <a:stretch>
              <a:fillRect/>
            </a:stretch>
          </p:blipFill>
          <p:spPr>
            <a:xfrm>
              <a:off x="875654" y="1337520"/>
              <a:ext cx="7392692" cy="2889504"/>
            </a:xfrm>
            <a:prstGeom prst="rect">
              <a:avLst/>
            </a:prstGeom>
          </p:spPr>
        </p:pic>
        <p:sp>
          <p:nvSpPr>
            <p:cNvPr id="7" name="Rectangle 6">
              <a:extLst>
                <a:ext uri="{FF2B5EF4-FFF2-40B4-BE49-F238E27FC236}">
                  <a16:creationId xmlns:a16="http://schemas.microsoft.com/office/drawing/2014/main" id="{032A270C-C0F2-4442-865D-239321677C54}"/>
                </a:ext>
              </a:extLst>
            </p:cNvPr>
            <p:cNvSpPr/>
            <p:nvPr/>
          </p:nvSpPr>
          <p:spPr>
            <a:xfrm>
              <a:off x="1463040" y="3135287"/>
              <a:ext cx="1508760" cy="250355"/>
            </a:xfrm>
            <a:prstGeom prst="rect">
              <a:avLst/>
            </a:prstGeom>
            <a:solidFill>
              <a:srgbClr val="0088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t>Cognitive Model Extension</a:t>
              </a:r>
            </a:p>
          </p:txBody>
        </p:sp>
      </p:grpSp>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Driven by Linguistic/Cognitive Science</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02920" y="1414680"/>
            <a:ext cx="4272323" cy="523220"/>
          </a:xfrm>
          <a:prstGeom prst="rect">
            <a:avLst/>
          </a:prstGeom>
          <a:noFill/>
        </p:spPr>
        <p:txBody>
          <a:bodyPr wrap="none" rtlCol="0">
            <a:spAutoFit/>
          </a:bodyPr>
          <a:lstStyle/>
          <a:p>
            <a:r>
              <a:rPr lang="en-US" dirty="0"/>
              <a:t>The </a:t>
            </a:r>
            <a:r>
              <a:rPr lang="en-TW" dirty="0">
                <a:solidFill>
                  <a:srgbClr val="FF0000"/>
                </a:solidFill>
              </a:rPr>
              <a:t>Methods</a:t>
            </a:r>
            <a:r>
              <a:rPr lang="en-TW" dirty="0"/>
              <a:t>, </a:t>
            </a:r>
            <a:r>
              <a:rPr lang="en-TW" dirty="0">
                <a:solidFill>
                  <a:srgbClr val="FF0000"/>
                </a:solidFill>
              </a:rPr>
              <a:t>Tools</a:t>
            </a:r>
            <a:r>
              <a:rPr lang="en-TW" dirty="0"/>
              <a:t> and </a:t>
            </a:r>
            <a:r>
              <a:rPr lang="en-TW" dirty="0">
                <a:solidFill>
                  <a:srgbClr val="FF0000"/>
                </a:solidFill>
              </a:rPr>
              <a:t>Applications</a:t>
            </a:r>
            <a:r>
              <a:rPr lang="en-TW" dirty="0"/>
              <a:t> are based on </a:t>
            </a:r>
          </a:p>
          <a:p>
            <a:r>
              <a:rPr lang="en-TW" dirty="0"/>
              <a:t>Linguistic/Cogntive and Computing Sciences</a:t>
            </a:r>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179</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899325"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hlinkClick r:id="rId4"/>
              </a:rPr>
              <a:t>“Mathematics is the art of given the same name to different things.” </a:t>
            </a:r>
            <a:endParaRPr lang="en-US" sz="1800" dirty="0"/>
          </a:p>
          <a:p>
            <a:r>
              <a:rPr lang="en-US" sz="1800" dirty="0"/>
              <a:t>					― Henry Poincare</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5" name="Picture 4">
            <a:extLst>
              <a:ext uri="{FF2B5EF4-FFF2-40B4-BE49-F238E27FC236}">
                <a16:creationId xmlns:a16="http://schemas.microsoft.com/office/drawing/2014/main" id="{274CAB1F-DF27-6145-BBCA-69EAB579C9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3642" y="2400200"/>
            <a:ext cx="1485502" cy="1999356"/>
          </a:xfrm>
          <a:prstGeom prst="rect">
            <a:avLst/>
          </a:prstGeom>
        </p:spPr>
      </p:pic>
    </p:spTree>
    <p:extLst>
      <p:ext uri="{BB962C8B-B14F-4D97-AF65-F5344CB8AC3E}">
        <p14:creationId xmlns:p14="http://schemas.microsoft.com/office/powerpoint/2010/main" val="3255725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2068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 Pure Computation: </a:t>
            </a:r>
            <a:br>
              <a:rPr lang="en" dirty="0"/>
            </a:br>
            <a:br>
              <a:rPr lang="en" dirty="0"/>
            </a:br>
            <a:r>
              <a:rPr lang="en" dirty="0"/>
              <a:t>Function is the ONLY thing.</a:t>
            </a:r>
            <a:endParaRPr dirty="0"/>
          </a:p>
        </p:txBody>
      </p:sp>
      <p:grpSp>
        <p:nvGrpSpPr>
          <p:cNvPr id="5" name="Group 4">
            <a:extLst>
              <a:ext uri="{FF2B5EF4-FFF2-40B4-BE49-F238E27FC236}">
                <a16:creationId xmlns:a16="http://schemas.microsoft.com/office/drawing/2014/main" id="{152980A9-780B-8742-A078-8A5CEB36D629}"/>
              </a:ext>
            </a:extLst>
          </p:cNvPr>
          <p:cNvGrpSpPr/>
          <p:nvPr/>
        </p:nvGrpSpPr>
        <p:grpSpPr>
          <a:xfrm>
            <a:off x="1674310" y="2411782"/>
            <a:ext cx="5795379" cy="1625330"/>
            <a:chOff x="1929239" y="2947810"/>
            <a:chExt cx="5795379" cy="1625330"/>
          </a:xfrm>
        </p:grpSpPr>
        <p:sp>
          <p:nvSpPr>
            <p:cNvPr id="6" name="Oval 5">
              <a:extLst>
                <a:ext uri="{FF2B5EF4-FFF2-40B4-BE49-F238E27FC236}">
                  <a16:creationId xmlns:a16="http://schemas.microsoft.com/office/drawing/2014/main" id="{802F0E49-F9AC-C943-B57F-A65CC3688BB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6FB5E935-FEBA-734D-94C1-5E09F5B38B99}"/>
                </a:ext>
              </a:extLst>
            </p:cNvPr>
            <p:cNvGrpSpPr/>
            <p:nvPr/>
          </p:nvGrpSpPr>
          <p:grpSpPr>
            <a:xfrm>
              <a:off x="7340570" y="2947810"/>
              <a:ext cx="384048" cy="384048"/>
              <a:chOff x="6854952" y="3657600"/>
              <a:chExt cx="384048" cy="384048"/>
            </a:xfrm>
          </p:grpSpPr>
          <p:sp>
            <p:nvSpPr>
              <p:cNvPr id="30" name="Oval 29">
                <a:extLst>
                  <a:ext uri="{FF2B5EF4-FFF2-40B4-BE49-F238E27FC236}">
                    <a16:creationId xmlns:a16="http://schemas.microsoft.com/office/drawing/2014/main" id="{A5FBAEC3-0EDD-9E4F-83D6-C34CEB39E58B}"/>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CA745170-46F7-E24C-AC51-9F6792685562}"/>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0B6C9D83-FBFB-4843-8B9D-510A2FE72352}"/>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r>
                <a:rPr lang="en-TW" dirty="0">
                  <a:solidFill>
                    <a:schemeClr val="tx1"/>
                  </a:solidFill>
                </a:rPr>
                <a:t>rimitive Func</a:t>
              </a:r>
            </a:p>
          </p:txBody>
        </p:sp>
        <p:sp>
          <p:nvSpPr>
            <p:cNvPr id="9" name="Rounded Rectangle 8">
              <a:extLst>
                <a:ext uri="{FF2B5EF4-FFF2-40B4-BE49-F238E27FC236}">
                  <a16:creationId xmlns:a16="http://schemas.microsoft.com/office/drawing/2014/main" id="{59549214-DB2A-C545-A9AE-AE57092C32A5}"/>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Func1</a:t>
              </a:r>
            </a:p>
          </p:txBody>
        </p:sp>
        <p:sp>
          <p:nvSpPr>
            <p:cNvPr id="10" name="Rounded Rectangle 9">
              <a:extLst>
                <a:ext uri="{FF2B5EF4-FFF2-40B4-BE49-F238E27FC236}">
                  <a16:creationId xmlns:a16="http://schemas.microsoft.com/office/drawing/2014/main" id="{FD522A53-3089-964C-9A80-C0272317A2D7}"/>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Func2</a:t>
              </a:r>
            </a:p>
          </p:txBody>
        </p:sp>
        <p:cxnSp>
          <p:nvCxnSpPr>
            <p:cNvPr id="11" name="Straight Arrow Connector 10">
              <a:extLst>
                <a:ext uri="{FF2B5EF4-FFF2-40B4-BE49-F238E27FC236}">
                  <a16:creationId xmlns:a16="http://schemas.microsoft.com/office/drawing/2014/main" id="{CA144B5A-D83A-4B43-A74B-E83B8A28A053}"/>
                </a:ext>
              </a:extLst>
            </p:cNvPr>
            <p:cNvCxnSpPr>
              <a:cxnSpLocks/>
              <a:stCxn id="6" idx="7"/>
              <a:endCxn id="9"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94603DD-04D6-1E41-AFC5-64AF16DBBD8F}"/>
                </a:ext>
              </a:extLst>
            </p:cNvPr>
            <p:cNvCxnSpPr>
              <a:cxnSpLocks/>
              <a:stCxn id="6" idx="0"/>
              <a:endCxn id="8"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164F27-82A1-B34E-86BE-C14F063E657C}"/>
                </a:ext>
              </a:extLst>
            </p:cNvPr>
            <p:cNvCxnSpPr>
              <a:cxnSpLocks/>
              <a:stCxn id="8" idx="3"/>
              <a:endCxn id="30"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2C52CCE-0A0B-9345-AF59-C03EAB64C491}"/>
                </a:ext>
              </a:extLst>
            </p:cNvPr>
            <p:cNvCxnSpPr>
              <a:cxnSpLocks/>
              <a:stCxn id="9" idx="3"/>
              <a:endCxn id="10"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B2E27A2-3B29-A14B-A218-822463657CA1}"/>
                </a:ext>
              </a:extLst>
            </p:cNvPr>
            <p:cNvCxnSpPr>
              <a:cxnSpLocks/>
              <a:stCxn id="10" idx="3"/>
              <a:endCxn id="23"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C55F7F3B-4787-6241-8DEE-6A9167F7297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fVar</a:t>
              </a:r>
            </a:p>
          </p:txBody>
        </p:sp>
        <p:sp>
          <p:nvSpPr>
            <p:cNvPr id="17" name="Rounded Rectangle 16">
              <a:extLst>
                <a:ext uri="{FF2B5EF4-FFF2-40B4-BE49-F238E27FC236}">
                  <a16:creationId xmlns:a16="http://schemas.microsoft.com/office/drawing/2014/main" id="{0EA6C216-52D6-384F-9B09-AD518C43929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Func(fVar…)</a:t>
              </a:r>
            </a:p>
          </p:txBody>
        </p:sp>
        <p:cxnSp>
          <p:nvCxnSpPr>
            <p:cNvPr id="18" name="Straight Arrow Connector 17">
              <a:extLst>
                <a:ext uri="{FF2B5EF4-FFF2-40B4-BE49-F238E27FC236}">
                  <a16:creationId xmlns:a16="http://schemas.microsoft.com/office/drawing/2014/main" id="{CC0B5CA8-550B-7B42-A41E-3330873E9EA4}"/>
                </a:ext>
              </a:extLst>
            </p:cNvPr>
            <p:cNvCxnSpPr>
              <a:cxnSpLocks/>
              <a:stCxn id="16" idx="3"/>
              <a:endCxn id="17"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BBAB6E1-C5B4-4C4E-B028-C297664B5D98}"/>
                </a:ext>
              </a:extLst>
            </p:cNvPr>
            <p:cNvGrpSpPr/>
            <p:nvPr/>
          </p:nvGrpSpPr>
          <p:grpSpPr>
            <a:xfrm>
              <a:off x="2947373" y="4235049"/>
              <a:ext cx="3078345" cy="338091"/>
              <a:chOff x="2907647" y="3370617"/>
              <a:chExt cx="3078345" cy="338091"/>
            </a:xfrm>
          </p:grpSpPr>
          <p:sp>
            <p:nvSpPr>
              <p:cNvPr id="28" name="Rounded Rectangle 27">
                <a:extLst>
                  <a:ext uri="{FF2B5EF4-FFF2-40B4-BE49-F238E27FC236}">
                    <a16:creationId xmlns:a16="http://schemas.microsoft.com/office/drawing/2014/main" id="{46733F80-CC6B-8849-89F3-E98C8A46DD7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29" name="Rounded Rectangle 28">
                <a:extLst>
                  <a:ext uri="{FF2B5EF4-FFF2-40B4-BE49-F238E27FC236}">
                    <a16:creationId xmlns:a16="http://schemas.microsoft.com/office/drawing/2014/main" id="{8ACE22B4-5C19-A14E-9DEB-3920A16A62E3}"/>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Functions</a:t>
                </a:r>
              </a:p>
            </p:txBody>
          </p:sp>
        </p:grpSp>
        <p:sp>
          <p:nvSpPr>
            <p:cNvPr id="20" name="Rounded Rectangle 19">
              <a:extLst>
                <a:ext uri="{FF2B5EF4-FFF2-40B4-BE49-F238E27FC236}">
                  <a16:creationId xmlns:a16="http://schemas.microsoft.com/office/drawing/2014/main" id="{C851626B-1893-694A-96F1-BD96D17F41AF}"/>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1" name="Straight Arrow Connector 20">
              <a:extLst>
                <a:ext uri="{FF2B5EF4-FFF2-40B4-BE49-F238E27FC236}">
                  <a16:creationId xmlns:a16="http://schemas.microsoft.com/office/drawing/2014/main" id="{C2C76627-37A2-C24E-8501-00B2E65A3AED}"/>
                </a:ext>
              </a:extLst>
            </p:cNvPr>
            <p:cNvCxnSpPr>
              <a:cxnSpLocks/>
              <a:stCxn id="20" idx="3"/>
              <a:endCxn id="16"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3924D6-4A19-534F-A2B8-827387F086FE}"/>
                </a:ext>
              </a:extLst>
            </p:cNvPr>
            <p:cNvCxnSpPr>
              <a:cxnSpLocks/>
              <a:stCxn id="17" idx="3"/>
              <a:endCxn id="23"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A046582-49A9-644C-9A4C-6F8C542246B9}"/>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B07AC712-442F-554D-AF71-22C0A0206359}"/>
                </a:ext>
              </a:extLst>
            </p:cNvPr>
            <p:cNvCxnSpPr>
              <a:cxnSpLocks/>
              <a:stCxn id="28" idx="3"/>
              <a:endCxn id="23"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30FA80-E920-CB4A-B7C6-8E7B55586EC8}"/>
                </a:ext>
              </a:extLst>
            </p:cNvPr>
            <p:cNvCxnSpPr>
              <a:cxnSpLocks/>
              <a:stCxn id="6" idx="6"/>
              <a:endCxn id="20"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7DDAF06-9AAB-BE4F-9D70-0300DA0C6E80}"/>
                </a:ext>
              </a:extLst>
            </p:cNvPr>
            <p:cNvCxnSpPr>
              <a:cxnSpLocks/>
              <a:stCxn id="6" idx="5"/>
              <a:endCxn id="28"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60D3FFF0-D744-AF49-B977-71C783279074}"/>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983147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4" name="Picture 3">
            <a:extLst>
              <a:ext uri="{FF2B5EF4-FFF2-40B4-BE49-F238E27FC236}">
                <a16:creationId xmlns:a16="http://schemas.microsoft.com/office/drawing/2014/main" id="{1CB8C1BC-0D3B-FB4D-A386-14F4C2198DDA}"/>
              </a:ext>
            </a:extLst>
          </p:cNvPr>
          <p:cNvPicPr>
            <a:picLocks noChangeAspect="1"/>
          </p:cNvPicPr>
          <p:nvPr/>
        </p:nvPicPr>
        <p:blipFill>
          <a:blip r:embed="rId3"/>
          <a:stretch>
            <a:fillRect/>
          </a:stretch>
        </p:blipFill>
        <p:spPr>
          <a:xfrm>
            <a:off x="905256" y="1212055"/>
            <a:ext cx="6958584" cy="3719123"/>
          </a:xfrm>
          <a:prstGeom prst="rect">
            <a:avLst/>
          </a:prstGeom>
        </p:spPr>
      </p:pic>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5358384" y="3320982"/>
            <a:ext cx="3656770" cy="954107"/>
          </a:xfrm>
          <a:prstGeom prst="rect">
            <a:avLst/>
          </a:prstGeom>
          <a:noFill/>
        </p:spPr>
        <p:txBody>
          <a:bodyPr wrap="none" rtlCol="0">
            <a:spAutoFit/>
          </a:bodyPr>
          <a:lstStyle/>
          <a:p>
            <a:r>
              <a:rPr lang="en-US" dirty="0"/>
              <a:t>Data Content is categorized in terms of </a:t>
            </a:r>
          </a:p>
          <a:p>
            <a:r>
              <a:rPr lang="en-US" dirty="0">
                <a:solidFill>
                  <a:srgbClr val="FF0000"/>
                </a:solidFill>
              </a:rPr>
              <a:t>P</a:t>
            </a:r>
            <a:r>
              <a:rPr lang="en-TW" dirty="0">
                <a:solidFill>
                  <a:srgbClr val="FF0000"/>
                </a:solidFill>
              </a:rPr>
              <a:t>rocess(Learner Behavior) Data, </a:t>
            </a:r>
          </a:p>
          <a:p>
            <a:r>
              <a:rPr lang="en-TW" dirty="0">
                <a:solidFill>
                  <a:srgbClr val="FF0000"/>
                </a:solidFill>
              </a:rPr>
              <a:t>Publishable Data (managed by participants)</a:t>
            </a:r>
          </a:p>
          <a:p>
            <a:r>
              <a:rPr lang="en-TW"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637222" y="1617643"/>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5358384" y="2681900"/>
            <a:ext cx="1035901" cy="59087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180</a:t>
            </a:fld>
            <a:endParaRPr lang="en"/>
          </a:p>
        </p:txBody>
      </p:sp>
    </p:spTree>
    <p:extLst>
      <p:ext uri="{BB962C8B-B14F-4D97-AF65-F5344CB8AC3E}">
        <p14:creationId xmlns:p14="http://schemas.microsoft.com/office/powerpoint/2010/main" val="119677011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Organized Activities</a:t>
            </a:r>
            <a:endParaRPr dirty="0"/>
          </a:p>
        </p:txBody>
      </p:sp>
      <p:sp>
        <p:nvSpPr>
          <p:cNvPr id="73" name="Google Shape;73;p16"/>
          <p:cNvSpPr txBox="1">
            <a:spLocks noGrp="1"/>
          </p:cNvSpPr>
          <p:nvPr>
            <p:ph type="body" idx="2"/>
          </p:nvPr>
        </p:nvSpPr>
        <p:spPr>
          <a:xfrm>
            <a:off x="4939500" y="953146"/>
            <a:ext cx="3837000" cy="4037308"/>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181</a:t>
            </a:fld>
            <a:endParaRPr lang="en"/>
          </a:p>
        </p:txBody>
      </p:sp>
      <p:pic>
        <p:nvPicPr>
          <p:cNvPr id="2" name="Picture 1">
            <a:hlinkClick r:id="rId3"/>
            <a:extLst>
              <a:ext uri="{FF2B5EF4-FFF2-40B4-BE49-F238E27FC236}">
                <a16:creationId xmlns:a16="http://schemas.microsoft.com/office/drawing/2014/main" id="{4988B889-9A1F-7645-A745-40B5E0B8E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229" y="3436967"/>
            <a:ext cx="2739787" cy="1553487"/>
          </a:xfrm>
          <a:prstGeom prst="rect">
            <a:avLst/>
          </a:prstGeom>
        </p:spPr>
      </p:pic>
      <p:pic>
        <p:nvPicPr>
          <p:cNvPr id="5" name="Picture 4">
            <a:hlinkClick r:id="rId5"/>
            <a:extLst>
              <a:ext uri="{FF2B5EF4-FFF2-40B4-BE49-F238E27FC236}">
                <a16:creationId xmlns:a16="http://schemas.microsoft.com/office/drawing/2014/main" id="{0479EED1-85CE-C54F-81E2-8A7506677F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2294" y="2048082"/>
            <a:ext cx="2485655" cy="1177288"/>
          </a:xfrm>
          <a:prstGeom prst="rect">
            <a:avLst/>
          </a:prstGeom>
        </p:spPr>
      </p:pic>
    </p:spTree>
    <p:extLst>
      <p:ext uri="{BB962C8B-B14F-4D97-AF65-F5344CB8AC3E}">
        <p14:creationId xmlns:p14="http://schemas.microsoft.com/office/powerpoint/2010/main" val="32718080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225871"/>
            <a:ext cx="8520600" cy="572700"/>
          </a:xfrm>
          <a:prstGeom prst="rect">
            <a:avLst/>
          </a:prstGeom>
        </p:spPr>
        <p:txBody>
          <a:bodyPr/>
          <a:lstStyle/>
          <a:p>
            <a:pPr algn="ctr"/>
            <a:r>
              <a:rPr dirty="0"/>
              <a:t>DevOps</a:t>
            </a:r>
            <a:r>
              <a:rPr lang="en-US" dirty="0"/>
              <a:t>/CICD as the general process pattern</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182</a:t>
            </a:fld>
            <a:endParaRPr lang="en" dirty="0"/>
          </a:p>
        </p:txBody>
      </p:sp>
    </p:spTree>
    <p:extLst>
      <p:ext uri="{BB962C8B-B14F-4D97-AF65-F5344CB8AC3E}">
        <p14:creationId xmlns:p14="http://schemas.microsoft.com/office/powerpoint/2010/main" val="25334778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D9F8DDA7-D98A-C142-AE03-1685BBC8C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183</a:t>
            </a:fld>
            <a:endParaRPr lang="en" dirty="0"/>
          </a:p>
        </p:txBody>
      </p:sp>
    </p:spTree>
    <p:extLst>
      <p:ext uri="{BB962C8B-B14F-4D97-AF65-F5344CB8AC3E}">
        <p14:creationId xmlns:p14="http://schemas.microsoft.com/office/powerpoint/2010/main" val="4422305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659DA03-FC2B-234A-B287-0A409FCF3E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184</a:t>
            </a:fld>
            <a:endParaRPr lang="en" dirty="0"/>
          </a:p>
        </p:txBody>
      </p:sp>
    </p:spTree>
    <p:extLst>
      <p:ext uri="{BB962C8B-B14F-4D97-AF65-F5344CB8AC3E}">
        <p14:creationId xmlns:p14="http://schemas.microsoft.com/office/powerpoint/2010/main" val="8597035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S</a:t>
            </a:r>
            <a:r>
              <a:rPr lang="en-US" dirty="0"/>
              <a:t>e</a:t>
            </a:r>
            <a:r>
              <a:rPr lang="en" dirty="0" err="1"/>
              <a:t>lf</a:t>
            </a:r>
            <a:r>
              <a:rPr lang="en" dirty="0"/>
              <a:t>-Optimizing Process</a:t>
            </a:r>
            <a:endParaRPr dirty="0"/>
          </a:p>
        </p:txBody>
      </p:sp>
      <p:pic>
        <p:nvPicPr>
          <p:cNvPr id="2" name="Picture 1">
            <a:extLst>
              <a:ext uri="{FF2B5EF4-FFF2-40B4-BE49-F238E27FC236}">
                <a16:creationId xmlns:a16="http://schemas.microsoft.com/office/drawing/2014/main" id="{1EFBC82D-B88F-724E-B0F7-04ECC46A3C19}"/>
              </a:ext>
            </a:extLst>
          </p:cNvPr>
          <p:cNvPicPr>
            <a:picLocks noChangeAspect="1"/>
          </p:cNvPicPr>
          <p:nvPr/>
        </p:nvPicPr>
        <p:blipFill>
          <a:blip r:embed="rId3"/>
          <a:stretch>
            <a:fillRect/>
          </a:stretch>
        </p:blipFill>
        <p:spPr>
          <a:xfrm>
            <a:off x="2304287" y="1118209"/>
            <a:ext cx="5338717" cy="3822113"/>
          </a:xfrm>
          <a:prstGeom prst="rect">
            <a:avLst/>
          </a:prstGeom>
        </p:spPr>
      </p:pic>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3198311" cy="738664"/>
          </a:xfrm>
          <a:prstGeom prst="rect">
            <a:avLst/>
          </a:prstGeom>
          <a:noFill/>
        </p:spPr>
        <p:txBody>
          <a:bodyPr wrap="none" rtlCol="0">
            <a:spAutoFit/>
          </a:bodyPr>
          <a:lstStyle/>
          <a:p>
            <a:r>
              <a:rPr lang="en-US" dirty="0"/>
              <a:t>A common organizational template for</a:t>
            </a:r>
          </a:p>
          <a:p>
            <a:r>
              <a:rPr lang="en-US" dirty="0"/>
              <a:t>Learning organizations with tools and</a:t>
            </a:r>
          </a:p>
          <a:p>
            <a:r>
              <a:rPr lang="en-US" dirty="0"/>
              <a:t>Well-formed data structures</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30163"/>
            <a:ext cx="3308919" cy="738664"/>
          </a:xfrm>
          <a:prstGeom prst="rect">
            <a:avLst/>
          </a:prstGeom>
          <a:noFill/>
        </p:spPr>
        <p:txBody>
          <a:bodyPr wrap="none" rtlCol="0">
            <a:spAutoFit/>
          </a:bodyPr>
          <a:lstStyle/>
          <a:p>
            <a:r>
              <a:rPr lang="en-US" dirty="0"/>
              <a:t>Broadly categorize courses into 3 types</a:t>
            </a:r>
          </a:p>
          <a:p>
            <a:r>
              <a:rPr lang="en-US" dirty="0"/>
              <a:t>Macro/Meso/Micro-</a:t>
            </a:r>
            <a:r>
              <a:rPr lang="en-US" dirty="0" err="1"/>
              <a:t>scopic</a:t>
            </a:r>
            <a:r>
              <a:rPr lang="en-US" dirty="0"/>
              <a:t> reasoning</a:t>
            </a:r>
          </a:p>
          <a:p>
            <a:r>
              <a:rPr lang="en-US" dirty="0">
                <a:solidFill>
                  <a:schemeClr val="tx1"/>
                </a:solidFill>
              </a:rPr>
              <a:t>All courses can find </a:t>
            </a:r>
            <a:r>
              <a:rPr lang="en-US" dirty="0">
                <a:solidFill>
                  <a:srgbClr val="FF0000"/>
                </a:solidFill>
              </a:rPr>
              <a:t>reusable</a:t>
            </a:r>
            <a:r>
              <a:rPr lang="en-US" dirty="0">
                <a:solidFill>
                  <a:schemeClr val="tx1"/>
                </a:solidFill>
              </a:rPr>
              <a:t> elements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249608" cy="738664"/>
          </a:xfrm>
          <a:prstGeom prst="rect">
            <a:avLst/>
          </a:prstGeom>
          <a:noFill/>
        </p:spPr>
        <p:txBody>
          <a:bodyPr wrap="none" rtlCol="0">
            <a:spAutoFit/>
          </a:bodyPr>
          <a:lstStyle/>
          <a:p>
            <a:r>
              <a:rPr lang="en-US" dirty="0"/>
              <a:t>All programs should have two kinds of </a:t>
            </a:r>
          </a:p>
          <a:p>
            <a:r>
              <a:rPr lang="en-US" dirty="0"/>
              <a:t>Corrective/adjustment actions.</a:t>
            </a:r>
          </a:p>
          <a:p>
            <a:r>
              <a:rPr lang="en-US" dirty="0">
                <a:solidFill>
                  <a:srgbClr val="FF0000"/>
                </a:solidFill>
              </a:rPr>
              <a:t>During/between</a:t>
            </a:r>
            <a:r>
              <a:rPr lang="en-US" dirty="0"/>
              <a:t> program executions.</a:t>
            </a:r>
          </a:p>
        </p:txBody>
      </p:sp>
      <p:sp>
        <p:nvSpPr>
          <p:cNvPr id="3" name="Slide Number Placeholder 2">
            <a:extLst>
              <a:ext uri="{FF2B5EF4-FFF2-40B4-BE49-F238E27FC236}">
                <a16:creationId xmlns:a16="http://schemas.microsoft.com/office/drawing/2014/main" id="{8BB20F21-83E4-5046-A04E-A9D3861090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185</a:t>
            </a:fld>
            <a:endParaRPr lang="en"/>
          </a:p>
        </p:txBody>
      </p:sp>
    </p:spTree>
    <p:extLst>
      <p:ext uri="{BB962C8B-B14F-4D97-AF65-F5344CB8AC3E}">
        <p14:creationId xmlns:p14="http://schemas.microsoft.com/office/powerpoint/2010/main" val="36004661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pPr algn="ctr"/>
            <a:r>
              <a:rPr lang="en-US" dirty="0"/>
              <a:t>A Cognitive Learning Program that utilizes Contemporary Tools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
        <p:nvSpPr>
          <p:cNvPr id="2" name="Slide Number Placeholder 1">
            <a:extLst>
              <a:ext uri="{FF2B5EF4-FFF2-40B4-BE49-F238E27FC236}">
                <a16:creationId xmlns:a16="http://schemas.microsoft.com/office/drawing/2014/main" id="{6DA1CE24-EF24-E344-BBEA-7853DA8B34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186</a:t>
            </a:fld>
            <a:endParaRPr lang="en" dirty="0"/>
          </a:p>
        </p:txBody>
      </p:sp>
    </p:spTree>
    <p:extLst>
      <p:ext uri="{BB962C8B-B14F-4D97-AF65-F5344CB8AC3E}">
        <p14:creationId xmlns:p14="http://schemas.microsoft.com/office/powerpoint/2010/main" val="15794136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3" name="Picture 2">
            <a:extLst>
              <a:ext uri="{FF2B5EF4-FFF2-40B4-BE49-F238E27FC236}">
                <a16:creationId xmlns:a16="http://schemas.microsoft.com/office/drawing/2014/main" id="{0906FE60-EE2C-554E-9BE7-D18725CF4275}"/>
              </a:ext>
            </a:extLst>
          </p:cNvPr>
          <p:cNvPicPr>
            <a:picLocks noChangeAspect="1"/>
          </p:cNvPicPr>
          <p:nvPr/>
        </p:nvPicPr>
        <p:blipFill>
          <a:blip r:embed="rId3"/>
          <a:stretch>
            <a:fillRect/>
          </a:stretch>
        </p:blipFill>
        <p:spPr>
          <a:xfrm>
            <a:off x="3620619" y="950976"/>
            <a:ext cx="5353696" cy="3933803"/>
          </a:xfrm>
          <a:prstGeom prst="rect">
            <a:avLst/>
          </a:prstGeom>
        </p:spPr>
      </p:pic>
      <p:sp>
        <p:nvSpPr>
          <p:cNvPr id="78" name="Google Shape;78;p17"/>
          <p:cNvSpPr txBox="1">
            <a:spLocks noGrp="1"/>
          </p:cNvSpPr>
          <p:nvPr>
            <p:ph type="title"/>
          </p:nvPr>
        </p:nvSpPr>
        <p:spPr>
          <a:xfrm>
            <a:off x="311700" y="20317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Inputs for Collective Cognizance</a:t>
            </a:r>
            <a:endParaRPr dirty="0"/>
          </a:p>
        </p:txBody>
      </p:sp>
      <p:sp>
        <p:nvSpPr>
          <p:cNvPr id="4" name="TextBox 3">
            <a:extLst>
              <a:ext uri="{FF2B5EF4-FFF2-40B4-BE49-F238E27FC236}">
                <a16:creationId xmlns:a16="http://schemas.microsoft.com/office/drawing/2014/main" id="{794C2350-EE44-104E-8D16-A20760561955}"/>
              </a:ext>
            </a:extLst>
          </p:cNvPr>
          <p:cNvSpPr txBox="1"/>
          <p:nvPr/>
        </p:nvSpPr>
        <p:spPr>
          <a:xfrm>
            <a:off x="238548" y="1462195"/>
            <a:ext cx="5077031" cy="738664"/>
          </a:xfrm>
          <a:prstGeom prst="rect">
            <a:avLst/>
          </a:prstGeom>
          <a:noFill/>
        </p:spPr>
        <p:txBody>
          <a:bodyPr wrap="none" rtlCol="0">
            <a:spAutoFit/>
          </a:bodyPr>
          <a:lstStyle/>
          <a:p>
            <a:r>
              <a:rPr lang="en-US" dirty="0"/>
              <a:t>A domain-independent knowledge model (curriculum data) for</a:t>
            </a:r>
          </a:p>
          <a:p>
            <a:r>
              <a:rPr lang="en-US" dirty="0"/>
              <a:t>learning organizations with data collection tools and</a:t>
            </a:r>
          </a:p>
          <a:p>
            <a:r>
              <a:rPr lang="en-US" dirty="0"/>
              <a:t>statistical data analysis practices (</a:t>
            </a:r>
            <a:r>
              <a:rPr lang="en-US" dirty="0">
                <a:solidFill>
                  <a:srgbClr val="FF0000"/>
                </a:solidFill>
              </a:rPr>
              <a:t>namespace management</a:t>
            </a:r>
            <a:r>
              <a:rPr lang="en-US" dirty="0"/>
              <a:t>)</a:t>
            </a:r>
            <a:endParaRPr lang="en-TW" dirty="0">
              <a:solidFill>
                <a:schemeClr val="tx1"/>
              </a:solidFill>
            </a:endParaRPr>
          </a:p>
        </p:txBody>
      </p:sp>
      <p:sp>
        <p:nvSpPr>
          <p:cNvPr id="5" name="TextBox 4">
            <a:extLst>
              <a:ext uri="{FF2B5EF4-FFF2-40B4-BE49-F238E27FC236}">
                <a16:creationId xmlns:a16="http://schemas.microsoft.com/office/drawing/2014/main" id="{BD575181-9EAC-EF45-8FA4-143F38627F24}"/>
              </a:ext>
            </a:extLst>
          </p:cNvPr>
          <p:cNvSpPr txBox="1"/>
          <p:nvPr/>
        </p:nvSpPr>
        <p:spPr>
          <a:xfrm>
            <a:off x="311700" y="2790278"/>
            <a:ext cx="3759362" cy="738664"/>
          </a:xfrm>
          <a:prstGeom prst="rect">
            <a:avLst/>
          </a:prstGeom>
          <a:noFill/>
        </p:spPr>
        <p:txBody>
          <a:bodyPr wrap="none" rtlCol="0">
            <a:spAutoFit/>
          </a:bodyPr>
          <a:lstStyle/>
          <a:p>
            <a:r>
              <a:rPr lang="en-US" dirty="0"/>
              <a:t>Knowledge Content Data such as</a:t>
            </a:r>
          </a:p>
          <a:p>
            <a:r>
              <a:rPr lang="en-US" dirty="0">
                <a:solidFill>
                  <a:schemeClr val="tx1"/>
                </a:solidFill>
              </a:rPr>
              <a:t>Biology, Physics/Chemistry, Math/Computing</a:t>
            </a:r>
          </a:p>
          <a:p>
            <a:r>
              <a:rPr lang="en-US" dirty="0">
                <a:solidFill>
                  <a:schemeClr val="tx1"/>
                </a:solidFill>
              </a:rPr>
              <a:t>To be taught in ”schools”.</a:t>
            </a:r>
            <a:endParaRPr lang="en-TW" dirty="0">
              <a:solidFill>
                <a:schemeClr val="tx1"/>
              </a:solidFill>
            </a:endParaRPr>
          </a:p>
        </p:txBody>
      </p:sp>
      <p:sp>
        <p:nvSpPr>
          <p:cNvPr id="6" name="TextBox 5">
            <a:extLst>
              <a:ext uri="{FF2B5EF4-FFF2-40B4-BE49-F238E27FC236}">
                <a16:creationId xmlns:a16="http://schemas.microsoft.com/office/drawing/2014/main" id="{DF9F8CE6-1B6F-6A45-880E-2EAE5D651CAA}"/>
              </a:ext>
            </a:extLst>
          </p:cNvPr>
          <p:cNvSpPr txBox="1"/>
          <p:nvPr/>
        </p:nvSpPr>
        <p:spPr>
          <a:xfrm>
            <a:off x="311700" y="3998131"/>
            <a:ext cx="3865161" cy="523220"/>
          </a:xfrm>
          <a:prstGeom prst="rect">
            <a:avLst/>
          </a:prstGeom>
          <a:noFill/>
        </p:spPr>
        <p:txBody>
          <a:bodyPr wrap="none" rtlCol="0">
            <a:spAutoFit/>
          </a:bodyPr>
          <a:lstStyle/>
          <a:p>
            <a:r>
              <a:rPr lang="en-US" dirty="0"/>
              <a:t>A consistent format to be shared by all content</a:t>
            </a:r>
          </a:p>
          <a:p>
            <a:r>
              <a:rPr lang="en-US" dirty="0"/>
              <a:t>publishers in the community.</a:t>
            </a:r>
          </a:p>
        </p:txBody>
      </p:sp>
      <p:sp>
        <p:nvSpPr>
          <p:cNvPr id="2" name="Slide Number Placeholder 1">
            <a:extLst>
              <a:ext uri="{FF2B5EF4-FFF2-40B4-BE49-F238E27FC236}">
                <a16:creationId xmlns:a16="http://schemas.microsoft.com/office/drawing/2014/main" id="{1864A91D-7CAA-3846-ADF8-228B357558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187</a:t>
            </a:fld>
            <a:endParaRPr lang="en"/>
          </a:p>
        </p:txBody>
      </p:sp>
      <p:pic>
        <p:nvPicPr>
          <p:cNvPr id="8" name="Picture 2">
            <a:hlinkClick r:id="rId4"/>
            <a:extLst>
              <a:ext uri="{FF2B5EF4-FFF2-40B4-BE49-F238E27FC236}">
                <a16:creationId xmlns:a16="http://schemas.microsoft.com/office/drawing/2014/main" id="{00717961-703E-4C47-9A58-C57B2698201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65620" y="3910947"/>
            <a:ext cx="596280" cy="56315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hlinkClick r:id="rId6"/>
            <a:extLst>
              <a:ext uri="{FF2B5EF4-FFF2-40B4-BE49-F238E27FC236}">
                <a16:creationId xmlns:a16="http://schemas.microsoft.com/office/drawing/2014/main" id="{C3070A1D-52B4-A240-9568-3144D6462594}"/>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43128" y="2618558"/>
            <a:ext cx="436853" cy="11206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hlinkClick r:id="rId8"/>
            <a:extLst>
              <a:ext uri="{FF2B5EF4-FFF2-40B4-BE49-F238E27FC236}">
                <a16:creationId xmlns:a16="http://schemas.microsoft.com/office/drawing/2014/main" id="{B4112327-6EA1-424C-9CB4-A6691B7F67C2}"/>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53133" y="2771642"/>
            <a:ext cx="671409" cy="76540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hlinkClick r:id="rId10"/>
            <a:extLst>
              <a:ext uri="{FF2B5EF4-FFF2-40B4-BE49-F238E27FC236}">
                <a16:creationId xmlns:a16="http://schemas.microsoft.com/office/drawing/2014/main" id="{13AB3392-B9D4-C44A-AD15-45C1C6E1FC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97682" y="2925973"/>
            <a:ext cx="823476" cy="482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B20BD54-9E82-3F46-9E47-A51115656F5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295986" y="1094765"/>
            <a:ext cx="626868" cy="843710"/>
          </a:xfrm>
          <a:prstGeom prst="rect">
            <a:avLst/>
          </a:prstGeom>
        </p:spPr>
      </p:pic>
    </p:spTree>
    <p:extLst>
      <p:ext uri="{BB962C8B-B14F-4D97-AF65-F5344CB8AC3E}">
        <p14:creationId xmlns:p14="http://schemas.microsoft.com/office/powerpoint/2010/main" val="27939406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“Reliable” Inputs: The Rosetta Stone of Cognizance</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188</a:t>
            </a:fld>
            <a:endParaRPr lang="en" dirty="0"/>
          </a:p>
        </p:txBody>
      </p:sp>
      <p:pic>
        <p:nvPicPr>
          <p:cNvPr id="13" name="Picture 12">
            <a:hlinkClick r:id="rId2"/>
            <a:extLst>
              <a:ext uri="{FF2B5EF4-FFF2-40B4-BE49-F238E27FC236}">
                <a16:creationId xmlns:a16="http://schemas.microsoft.com/office/drawing/2014/main" id="{92006790-F99A-3A43-8809-24F9C4A77963}"/>
              </a:ext>
            </a:extLst>
          </p:cNvPr>
          <p:cNvPicPr>
            <a:picLocks noChangeAspect="1"/>
          </p:cNvPicPr>
          <p:nvPr/>
        </p:nvPicPr>
        <p:blipFill>
          <a:blip r:embed="rId3"/>
          <a:stretch>
            <a:fillRect/>
          </a:stretch>
        </p:blipFill>
        <p:spPr>
          <a:xfrm>
            <a:off x="863600" y="1028700"/>
            <a:ext cx="7416800" cy="3086100"/>
          </a:xfrm>
          <a:prstGeom prst="rect">
            <a:avLst/>
          </a:prstGeom>
        </p:spPr>
      </p:pic>
      <p:sp>
        <p:nvSpPr>
          <p:cNvPr id="14" name="TextBox 13">
            <a:extLst>
              <a:ext uri="{FF2B5EF4-FFF2-40B4-BE49-F238E27FC236}">
                <a16:creationId xmlns:a16="http://schemas.microsoft.com/office/drawing/2014/main" id="{D6C6B582-EA2C-9644-8291-2331814D5A2E}"/>
              </a:ext>
            </a:extLst>
          </p:cNvPr>
          <p:cNvSpPr txBox="1"/>
          <p:nvPr/>
        </p:nvSpPr>
        <p:spPr>
          <a:xfrm>
            <a:off x="2774873" y="4114800"/>
            <a:ext cx="3594254" cy="307777"/>
          </a:xfrm>
          <a:prstGeom prst="rect">
            <a:avLst/>
          </a:prstGeom>
          <a:noFill/>
        </p:spPr>
        <p:txBody>
          <a:bodyPr wrap="none" rtlCol="0">
            <a:spAutoFit/>
          </a:bodyPr>
          <a:lstStyle/>
          <a:p>
            <a:r>
              <a:rPr lang="en-US" dirty="0">
                <a:hlinkClick r:id="rId2"/>
              </a:rPr>
              <a:t>https://</a:t>
            </a:r>
            <a:r>
              <a:rPr lang="en-US" dirty="0" err="1">
                <a:hlinkClick r:id="rId2"/>
              </a:rPr>
              <a:t>math.ucr.edu</a:t>
            </a:r>
            <a:r>
              <a:rPr lang="en-US" dirty="0">
                <a:hlinkClick r:id="rId2"/>
              </a:rPr>
              <a:t>/home/</a:t>
            </a:r>
            <a:r>
              <a:rPr lang="en-US" dirty="0" err="1">
                <a:hlinkClick r:id="rId2"/>
              </a:rPr>
              <a:t>baez</a:t>
            </a:r>
            <a:r>
              <a:rPr lang="en-US" dirty="0">
                <a:hlinkClick r:id="rId2"/>
              </a:rPr>
              <a:t>/</a:t>
            </a:r>
            <a:r>
              <a:rPr lang="en-US" dirty="0" err="1">
                <a:hlinkClick r:id="rId2"/>
              </a:rPr>
              <a:t>rosetta.pdf</a:t>
            </a:r>
            <a:endParaRPr lang="en-TW" dirty="0"/>
          </a:p>
        </p:txBody>
      </p:sp>
    </p:spTree>
    <p:extLst>
      <p:ext uri="{BB962C8B-B14F-4D97-AF65-F5344CB8AC3E}">
        <p14:creationId xmlns:p14="http://schemas.microsoft.com/office/powerpoint/2010/main" val="27652983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Natural Units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189</a:t>
            </a:fld>
            <a:endParaRPr lang="en" dirty="0"/>
          </a:p>
        </p:txBody>
      </p:sp>
      <p:pic>
        <p:nvPicPr>
          <p:cNvPr id="11" name="Picture 10">
            <a:hlinkClick r:id="rId2"/>
            <a:extLst>
              <a:ext uri="{FF2B5EF4-FFF2-40B4-BE49-F238E27FC236}">
                <a16:creationId xmlns:a16="http://schemas.microsoft.com/office/drawing/2014/main" id="{A05506D4-B688-C647-B7DF-6FC1C80192F7}"/>
              </a:ext>
            </a:extLst>
          </p:cNvPr>
          <p:cNvPicPr>
            <a:picLocks noChangeAspect="1"/>
          </p:cNvPicPr>
          <p:nvPr/>
        </p:nvPicPr>
        <p:blipFill>
          <a:blip r:embed="rId3"/>
          <a:stretch>
            <a:fillRect/>
          </a:stretch>
        </p:blipFill>
        <p:spPr>
          <a:xfrm>
            <a:off x="1377950" y="1271618"/>
            <a:ext cx="6388100" cy="3225800"/>
          </a:xfrm>
          <a:prstGeom prst="rect">
            <a:avLst/>
          </a:prstGeom>
        </p:spPr>
      </p:pic>
      <p:sp>
        <p:nvSpPr>
          <p:cNvPr id="12" name="TextBox 11">
            <a:extLst>
              <a:ext uri="{FF2B5EF4-FFF2-40B4-BE49-F238E27FC236}">
                <a16:creationId xmlns:a16="http://schemas.microsoft.com/office/drawing/2014/main" id="{F89DB10B-3E9E-5C41-93D9-BD3BCE8897D6}"/>
              </a:ext>
            </a:extLst>
          </p:cNvPr>
          <p:cNvSpPr txBox="1"/>
          <p:nvPr/>
        </p:nvSpPr>
        <p:spPr>
          <a:xfrm>
            <a:off x="2894340" y="4663217"/>
            <a:ext cx="3469219" cy="307777"/>
          </a:xfrm>
          <a:prstGeom prst="rect">
            <a:avLst/>
          </a:prstGeom>
          <a:noFill/>
        </p:spPr>
        <p:txBody>
          <a:bodyPr wrap="none" rtlCol="0">
            <a:spAutoFit/>
          </a:bodyPr>
          <a:lstStyle/>
          <a:p>
            <a:r>
              <a:rPr lang="en-US" dirty="0">
                <a:hlinkClick r:id="rId2"/>
              </a:rPr>
              <a:t>https://</a:t>
            </a:r>
            <a:r>
              <a:rPr lang="en-US" dirty="0" err="1">
                <a:hlinkClick r:id="rId2"/>
              </a:rPr>
              <a:t>en.wikipedia.org</a:t>
            </a:r>
            <a:r>
              <a:rPr lang="en-US" dirty="0">
                <a:hlinkClick r:id="rId2"/>
              </a:rPr>
              <a:t>/wiki/</a:t>
            </a:r>
            <a:r>
              <a:rPr lang="en-US" dirty="0" err="1">
                <a:hlinkClick r:id="rId2"/>
              </a:rPr>
              <a:t>Natural_units</a:t>
            </a:r>
            <a:endParaRPr lang="en-TW" dirty="0"/>
          </a:p>
        </p:txBody>
      </p:sp>
    </p:spTree>
    <p:extLst>
      <p:ext uri="{BB962C8B-B14F-4D97-AF65-F5344CB8AC3E}">
        <p14:creationId xmlns:p14="http://schemas.microsoft.com/office/powerpoint/2010/main" val="1605288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21230651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Foundational Building Blocks?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190</a:t>
            </a:fld>
            <a:endParaRPr lang="en" dirty="0"/>
          </a:p>
        </p:txBody>
      </p:sp>
      <p:pic>
        <p:nvPicPr>
          <p:cNvPr id="6" name="Picture 5">
            <a:hlinkClick r:id="rId2"/>
            <a:extLst>
              <a:ext uri="{FF2B5EF4-FFF2-40B4-BE49-F238E27FC236}">
                <a16:creationId xmlns:a16="http://schemas.microsoft.com/office/drawing/2014/main" id="{83289641-99B4-AC49-ABFB-0C815F091F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2304" y="1590318"/>
            <a:ext cx="3759019" cy="2387687"/>
          </a:xfrm>
          <a:prstGeom prst="rect">
            <a:avLst/>
          </a:prstGeom>
        </p:spPr>
      </p:pic>
      <p:pic>
        <p:nvPicPr>
          <p:cNvPr id="7" name="Picture 6">
            <a:hlinkClick r:id="rId4"/>
            <a:extLst>
              <a:ext uri="{FF2B5EF4-FFF2-40B4-BE49-F238E27FC236}">
                <a16:creationId xmlns:a16="http://schemas.microsoft.com/office/drawing/2014/main" id="{579D8E0F-AEC3-A845-A17A-2157A8A16D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2679" y="1590317"/>
            <a:ext cx="3759019" cy="2387687"/>
          </a:xfrm>
          <a:prstGeom prst="rect">
            <a:avLst/>
          </a:prstGeom>
        </p:spPr>
      </p:pic>
      <p:sp>
        <p:nvSpPr>
          <p:cNvPr id="8" name="TextBox 7">
            <a:extLst>
              <a:ext uri="{FF2B5EF4-FFF2-40B4-BE49-F238E27FC236}">
                <a16:creationId xmlns:a16="http://schemas.microsoft.com/office/drawing/2014/main" id="{F5498608-9E31-D145-8280-18796E0C4E66}"/>
              </a:ext>
            </a:extLst>
          </p:cNvPr>
          <p:cNvSpPr txBox="1"/>
          <p:nvPr/>
        </p:nvSpPr>
        <p:spPr>
          <a:xfrm>
            <a:off x="5097436" y="4094166"/>
            <a:ext cx="3732112" cy="415498"/>
          </a:xfrm>
          <a:prstGeom prst="rect">
            <a:avLst/>
          </a:prstGeom>
          <a:noFill/>
        </p:spPr>
        <p:txBody>
          <a:bodyPr wrap="none" rtlCol="0">
            <a:spAutoFit/>
          </a:bodyPr>
          <a:lstStyle/>
          <a:p>
            <a:r>
              <a:rPr lang="en-US" sz="1050" dirty="0"/>
              <a:t>English Translation link provided by Sabine </a:t>
            </a:r>
            <a:r>
              <a:rPr lang="en-US" sz="1050" dirty="0" err="1"/>
              <a:t>Hossenfelder</a:t>
            </a:r>
            <a:endParaRPr lang="en-US" sz="1050" dirty="0"/>
          </a:p>
          <a:p>
            <a:r>
              <a:rPr lang="en-US" sz="1050" dirty="0">
                <a:hlinkClick r:id="rId6"/>
              </a:rPr>
              <a:t>http://</a:t>
            </a:r>
            <a:r>
              <a:rPr lang="en-US" sz="1050" dirty="0" err="1">
                <a:hlinkClick r:id="rId6"/>
              </a:rPr>
              <a:t>backreaction.blogspot.com</a:t>
            </a:r>
            <a:r>
              <a:rPr lang="en-US" sz="1050" dirty="0">
                <a:hlinkClick r:id="rId6"/>
              </a:rPr>
              <a:t>/2007/07/</a:t>
            </a:r>
            <a:r>
              <a:rPr lang="en-US" sz="1050" dirty="0" err="1">
                <a:hlinkClick r:id="rId6"/>
              </a:rPr>
              <a:t>planck-scale.html</a:t>
            </a:r>
            <a:endParaRPr lang="en-TW" sz="1050" dirty="0"/>
          </a:p>
        </p:txBody>
      </p:sp>
      <p:sp>
        <p:nvSpPr>
          <p:cNvPr id="10" name="TextBox 9">
            <a:extLst>
              <a:ext uri="{FF2B5EF4-FFF2-40B4-BE49-F238E27FC236}">
                <a16:creationId xmlns:a16="http://schemas.microsoft.com/office/drawing/2014/main" id="{36CB6AD9-29EA-E548-AC92-5FB4285159A4}"/>
              </a:ext>
            </a:extLst>
          </p:cNvPr>
          <p:cNvSpPr txBox="1"/>
          <p:nvPr/>
        </p:nvSpPr>
        <p:spPr>
          <a:xfrm>
            <a:off x="388468" y="4081465"/>
            <a:ext cx="4038929" cy="577081"/>
          </a:xfrm>
          <a:prstGeom prst="rect">
            <a:avLst/>
          </a:prstGeom>
          <a:noFill/>
        </p:spPr>
        <p:txBody>
          <a:bodyPr wrap="square" rtlCol="0">
            <a:spAutoFit/>
          </a:bodyPr>
          <a:lstStyle/>
          <a:p>
            <a:r>
              <a:rPr lang="en-US" sz="1050" dirty="0"/>
              <a:t>Related paper links provided by Don Lincoln</a:t>
            </a:r>
          </a:p>
          <a:p>
            <a:r>
              <a:rPr lang="en-US" sz="400" dirty="0"/>
              <a:t>Don Lincoln article in Fermilab Today: “Planck length, minimal length” </a:t>
            </a:r>
            <a:r>
              <a:rPr lang="en-US" sz="400" dirty="0">
                <a:hlinkClick r:id="rId7"/>
              </a:rPr>
              <a:t>https://</a:t>
            </a:r>
            <a:r>
              <a:rPr lang="en-US" sz="400" dirty="0" err="1">
                <a:hlinkClick r:id="rId7"/>
              </a:rPr>
              <a:t>www.fnal.gov</a:t>
            </a:r>
            <a:r>
              <a:rPr lang="en-US" sz="400" dirty="0">
                <a:hlinkClick r:id="rId7"/>
              </a:rPr>
              <a:t>/pub/today/archive/archive_2013/today13-11-01_NutshellReadMore.html</a:t>
            </a:r>
            <a:r>
              <a:rPr lang="en-US" sz="400" dirty="0"/>
              <a:t>   </a:t>
            </a:r>
          </a:p>
          <a:p>
            <a:r>
              <a:rPr lang="en-US" sz="400" dirty="0"/>
              <a:t>Frank </a:t>
            </a:r>
            <a:r>
              <a:rPr lang="en-US" sz="400" dirty="0" err="1"/>
              <a:t>Wilczek’s</a:t>
            </a:r>
            <a:r>
              <a:rPr lang="en-US" sz="400" dirty="0"/>
              <a:t> paper on absolute units </a:t>
            </a:r>
            <a:r>
              <a:rPr lang="en-US" sz="400" dirty="0">
                <a:hlinkClick r:id="rId8"/>
              </a:rPr>
              <a:t>http://ctpweb.lns.mit.edu/physics_today/phystoday/Abs_limits388.pd</a:t>
            </a:r>
            <a:r>
              <a:rPr lang="en-US" sz="400" dirty="0"/>
              <a:t>f</a:t>
            </a:r>
          </a:p>
          <a:p>
            <a:r>
              <a:rPr lang="en-US" sz="400" dirty="0"/>
              <a:t>Mead and </a:t>
            </a:r>
            <a:r>
              <a:rPr lang="en-US" sz="400" dirty="0" err="1"/>
              <a:t>Wilczek’s</a:t>
            </a:r>
            <a:r>
              <a:rPr lang="en-US" sz="400" dirty="0"/>
              <a:t> public conversation </a:t>
            </a:r>
            <a:r>
              <a:rPr lang="en-US" sz="400" dirty="0">
                <a:hlinkClick r:id="rId9"/>
              </a:rPr>
              <a:t>http://</a:t>
            </a:r>
            <a:r>
              <a:rPr lang="en-US" sz="400" dirty="0" err="1">
                <a:hlinkClick r:id="rId9"/>
              </a:rPr>
              <a:t>ctpweb.lns.mit.edu</a:t>
            </a:r>
            <a:r>
              <a:rPr lang="en-US" sz="400" dirty="0">
                <a:hlinkClick r:id="rId9"/>
              </a:rPr>
              <a:t>/</a:t>
            </a:r>
            <a:r>
              <a:rPr lang="en-US" sz="400" dirty="0" err="1">
                <a:hlinkClick r:id="rId9"/>
              </a:rPr>
              <a:t>physics_today</a:t>
            </a:r>
            <a:r>
              <a:rPr lang="en-US" sz="400" dirty="0">
                <a:hlinkClick r:id="rId9"/>
              </a:rPr>
              <a:t>/</a:t>
            </a:r>
            <a:r>
              <a:rPr lang="en-US" sz="400" dirty="0" err="1">
                <a:hlinkClick r:id="rId9"/>
              </a:rPr>
              <a:t>phystoday</a:t>
            </a:r>
            <a:r>
              <a:rPr lang="en-US" sz="400" dirty="0">
                <a:hlinkClick r:id="rId9"/>
              </a:rPr>
              <a:t>/Alden-Repsonse323.pdf</a:t>
            </a:r>
            <a:endParaRPr lang="en-US" sz="400" dirty="0"/>
          </a:p>
          <a:p>
            <a:r>
              <a:rPr lang="en-US" sz="400" dirty="0"/>
              <a:t>Energy conservation in general relativity: John Baez </a:t>
            </a:r>
            <a:r>
              <a:rPr lang="en-US" sz="400" dirty="0">
                <a:hlinkClick r:id="rId10"/>
              </a:rPr>
              <a:t>https://</a:t>
            </a:r>
            <a:r>
              <a:rPr lang="en-US" sz="400" dirty="0" err="1">
                <a:hlinkClick r:id="rId10"/>
              </a:rPr>
              <a:t>math.ucr.edu</a:t>
            </a:r>
            <a:r>
              <a:rPr lang="en-US" sz="400" dirty="0">
                <a:hlinkClick r:id="rId10"/>
              </a:rPr>
              <a:t>/home/</a:t>
            </a:r>
            <a:r>
              <a:rPr lang="en-US" sz="400" dirty="0" err="1">
                <a:hlinkClick r:id="rId10"/>
              </a:rPr>
              <a:t>baez</a:t>
            </a:r>
            <a:r>
              <a:rPr lang="en-US" sz="400" dirty="0">
                <a:hlinkClick r:id="rId10"/>
              </a:rPr>
              <a:t>/physics/Relativity/GR/</a:t>
            </a:r>
            <a:r>
              <a:rPr lang="en-US" sz="400" dirty="0" err="1">
                <a:hlinkClick r:id="rId10"/>
              </a:rPr>
              <a:t>energy_gr.html</a:t>
            </a:r>
            <a:r>
              <a:rPr lang="en-US" sz="400" dirty="0">
                <a:hlinkClick r:id="rId10"/>
              </a:rPr>
              <a:t> </a:t>
            </a:r>
            <a:endParaRPr lang="en-US" sz="400" dirty="0"/>
          </a:p>
          <a:p>
            <a:r>
              <a:rPr lang="en-US" sz="400" dirty="0"/>
              <a:t>Energy conservation in general relativity: Sean Carroll </a:t>
            </a:r>
            <a:r>
              <a:rPr lang="en-US" sz="400" dirty="0">
                <a:hlinkClick r:id="rId11"/>
              </a:rPr>
              <a:t>https://</a:t>
            </a:r>
            <a:r>
              <a:rPr lang="en-US" sz="400" dirty="0" err="1">
                <a:hlinkClick r:id="rId11"/>
              </a:rPr>
              <a:t>www.preposterousuniverse.com</a:t>
            </a:r>
            <a:r>
              <a:rPr lang="en-US" sz="400" dirty="0">
                <a:hlinkClick r:id="rId11"/>
              </a:rPr>
              <a:t>/blog/2010/02/22/energy-is-not-conserved/</a:t>
            </a:r>
            <a:br>
              <a:rPr lang="en-US" sz="100" dirty="0"/>
            </a:br>
            <a:endParaRPr lang="en-US" sz="100" dirty="0"/>
          </a:p>
        </p:txBody>
      </p:sp>
      <p:sp>
        <p:nvSpPr>
          <p:cNvPr id="9" name="TextBox 8">
            <a:extLst>
              <a:ext uri="{FF2B5EF4-FFF2-40B4-BE49-F238E27FC236}">
                <a16:creationId xmlns:a16="http://schemas.microsoft.com/office/drawing/2014/main" id="{9F781EAA-8235-564D-B2CE-04D123C7F723}"/>
              </a:ext>
            </a:extLst>
          </p:cNvPr>
          <p:cNvSpPr txBox="1"/>
          <p:nvPr/>
        </p:nvSpPr>
        <p:spPr>
          <a:xfrm>
            <a:off x="2290253" y="851653"/>
            <a:ext cx="4563494" cy="738664"/>
          </a:xfrm>
          <a:prstGeom prst="rect">
            <a:avLst/>
          </a:prstGeom>
          <a:noFill/>
        </p:spPr>
        <p:txBody>
          <a:bodyPr wrap="square" rtlCol="0">
            <a:spAutoFit/>
          </a:bodyPr>
          <a:lstStyle/>
          <a:p>
            <a:r>
              <a:rPr lang="en-US" dirty="0"/>
              <a:t>“… we know that the statement that the Planck length is the smallest possible length is on shaky ground. “</a:t>
            </a:r>
          </a:p>
          <a:p>
            <a:r>
              <a:rPr lang="en-US" dirty="0"/>
              <a:t>			- Dr. Don Lincoln</a:t>
            </a:r>
            <a:endParaRPr lang="en-TW" dirty="0"/>
          </a:p>
        </p:txBody>
      </p:sp>
    </p:spTree>
    <p:extLst>
      <p:ext uri="{BB962C8B-B14F-4D97-AF65-F5344CB8AC3E}">
        <p14:creationId xmlns:p14="http://schemas.microsoft.com/office/powerpoint/2010/main" val="35938985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cell structure/functions and operating systems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191</a:t>
            </a:fld>
            <a:endParaRPr lang="en" dirty="0"/>
          </a:p>
        </p:txBody>
      </p:sp>
      <p:pic>
        <p:nvPicPr>
          <p:cNvPr id="3" name="Picture 2">
            <a:hlinkClick r:id="rId2"/>
            <a:extLst>
              <a:ext uri="{FF2B5EF4-FFF2-40B4-BE49-F238E27FC236}">
                <a16:creationId xmlns:a16="http://schemas.microsoft.com/office/drawing/2014/main" id="{9EDF7999-0AE1-3347-ADE1-3A181ADCE5DA}"/>
              </a:ext>
            </a:extLst>
          </p:cNvPr>
          <p:cNvPicPr>
            <a:picLocks noChangeAspect="1"/>
          </p:cNvPicPr>
          <p:nvPr/>
        </p:nvPicPr>
        <p:blipFill>
          <a:blip r:embed="rId3"/>
          <a:stretch>
            <a:fillRect/>
          </a:stretch>
        </p:blipFill>
        <p:spPr>
          <a:xfrm>
            <a:off x="1013953" y="1637353"/>
            <a:ext cx="3760725" cy="2831926"/>
          </a:xfrm>
          <a:prstGeom prst="rect">
            <a:avLst/>
          </a:prstGeom>
        </p:spPr>
      </p:pic>
      <p:pic>
        <p:nvPicPr>
          <p:cNvPr id="4" name="Picture 3">
            <a:hlinkClick r:id="rId4"/>
            <a:extLst>
              <a:ext uri="{FF2B5EF4-FFF2-40B4-BE49-F238E27FC236}">
                <a16:creationId xmlns:a16="http://schemas.microsoft.com/office/drawing/2014/main" id="{C9BF2BD7-863B-E543-B11F-8EB8B4B987D0}"/>
              </a:ext>
            </a:extLst>
          </p:cNvPr>
          <p:cNvPicPr>
            <a:picLocks noChangeAspect="1"/>
          </p:cNvPicPr>
          <p:nvPr/>
        </p:nvPicPr>
        <p:blipFill>
          <a:blip r:embed="rId5"/>
          <a:stretch>
            <a:fillRect/>
          </a:stretch>
        </p:blipFill>
        <p:spPr>
          <a:xfrm>
            <a:off x="5114587" y="1637353"/>
            <a:ext cx="3357871" cy="3023387"/>
          </a:xfrm>
          <a:prstGeom prst="rect">
            <a:avLst/>
          </a:prstGeom>
        </p:spPr>
      </p:pic>
    </p:spTree>
    <p:extLst>
      <p:ext uri="{BB962C8B-B14F-4D97-AF65-F5344CB8AC3E}">
        <p14:creationId xmlns:p14="http://schemas.microsoft.com/office/powerpoint/2010/main" val="40052178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anatomy and application development process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tx1"/>
                </a:solidFill>
              </a:rPr>
              <a:t>Image courtesy: Riyaz </a:t>
            </a:r>
            <a:r>
              <a:rPr lang="en-US" sz="1050" dirty="0" err="1">
                <a:solidFill>
                  <a:schemeClr val="tx1"/>
                </a:solidFill>
              </a:rPr>
              <a:t>Hyder</a:t>
            </a:r>
            <a:r>
              <a:rPr lang="en-US" sz="1050" dirty="0">
                <a:solidFill>
                  <a:schemeClr val="tx1"/>
                </a:solidFill>
              </a:rPr>
              <a:t> on </a:t>
            </a:r>
            <a:r>
              <a:rPr lang="en-US" sz="1050" dirty="0" err="1">
                <a:solidFill>
                  <a:schemeClr val="tx1"/>
                </a:solidFill>
              </a:rPr>
              <a:t>Botmetric</a:t>
            </a:r>
            <a:r>
              <a:rPr lang="en-US" sz="1050" dirty="0">
                <a:solidFill>
                  <a:schemeClr val="tx1"/>
                </a:solidFill>
              </a:rPr>
              <a:t>   November 2, 2017</a:t>
            </a:r>
            <a:endParaRPr kumimoji="0" lang="en-TW" sz="1050" b="0" i="0" u="none" strike="noStrike" cap="none" spc="0" normalizeH="0" baseline="0" dirty="0">
              <a:ln>
                <a:noFill/>
              </a:ln>
              <a:solidFill>
                <a:schemeClr val="tx1"/>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192</a:t>
            </a:fld>
            <a:endParaRPr lang="en" dirty="0"/>
          </a:p>
        </p:txBody>
      </p:sp>
    </p:spTree>
    <p:extLst>
      <p:ext uri="{BB962C8B-B14F-4D97-AF65-F5344CB8AC3E}">
        <p14:creationId xmlns:p14="http://schemas.microsoft.com/office/powerpoint/2010/main" val="15892276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Use Physiology as a Domain-Specific Example</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193</a:t>
            </a:fld>
            <a:endParaRPr lang="en" dirty="0"/>
          </a:p>
        </p:txBody>
      </p:sp>
      <p:pic>
        <p:nvPicPr>
          <p:cNvPr id="3" name="Picture 2">
            <a:extLst>
              <a:ext uri="{FF2B5EF4-FFF2-40B4-BE49-F238E27FC236}">
                <a16:creationId xmlns:a16="http://schemas.microsoft.com/office/drawing/2014/main" id="{FCA4C211-E817-E940-B88A-605EC952E5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34575" y="1043443"/>
            <a:ext cx="3079801" cy="2809388"/>
          </a:xfrm>
          <a:prstGeom prst="rect">
            <a:avLst/>
          </a:prstGeom>
        </p:spPr>
      </p:pic>
      <p:pic>
        <p:nvPicPr>
          <p:cNvPr id="4" name="Picture 3">
            <a:extLst>
              <a:ext uri="{FF2B5EF4-FFF2-40B4-BE49-F238E27FC236}">
                <a16:creationId xmlns:a16="http://schemas.microsoft.com/office/drawing/2014/main" id="{2E74E9EA-4843-AB45-8C15-AD164F4893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1597" y="1848209"/>
            <a:ext cx="2455028" cy="2004622"/>
          </a:xfrm>
          <a:prstGeom prst="rect">
            <a:avLst/>
          </a:prstGeom>
        </p:spPr>
      </p:pic>
      <p:pic>
        <p:nvPicPr>
          <p:cNvPr id="6" name="Picture 5">
            <a:extLst>
              <a:ext uri="{FF2B5EF4-FFF2-40B4-BE49-F238E27FC236}">
                <a16:creationId xmlns:a16="http://schemas.microsoft.com/office/drawing/2014/main" id="{59F233D7-F3BE-234F-9CBF-B561ED44DCD3}"/>
              </a:ext>
            </a:extLst>
          </p:cNvPr>
          <p:cNvPicPr>
            <a:picLocks noChangeAspect="1"/>
          </p:cNvPicPr>
          <p:nvPr/>
        </p:nvPicPr>
        <p:blipFill>
          <a:blip r:embed="rId4"/>
          <a:stretch>
            <a:fillRect/>
          </a:stretch>
        </p:blipFill>
        <p:spPr>
          <a:xfrm>
            <a:off x="3344486" y="946403"/>
            <a:ext cx="2455028" cy="3820023"/>
          </a:xfrm>
          <a:prstGeom prst="rect">
            <a:avLst/>
          </a:prstGeom>
        </p:spPr>
      </p:pic>
      <p:pic>
        <p:nvPicPr>
          <p:cNvPr id="10" name="Picture 2">
            <a:hlinkClick r:id="rId5"/>
            <a:extLst>
              <a:ext uri="{FF2B5EF4-FFF2-40B4-BE49-F238E27FC236}">
                <a16:creationId xmlns:a16="http://schemas.microsoft.com/office/drawing/2014/main" id="{B2BB5FB4-81E2-AA40-B986-3DDE17C7177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8168" y="3948552"/>
            <a:ext cx="2181886" cy="1033365"/>
          </a:xfrm>
          <a:prstGeom prst="rect">
            <a:avLst/>
          </a:prstGeom>
          <a:solidFill>
            <a:srgbClr val="E1E1E1"/>
          </a:solidFill>
        </p:spPr>
      </p:pic>
      <p:pic>
        <p:nvPicPr>
          <p:cNvPr id="11" name="Picture 10">
            <a:extLst>
              <a:ext uri="{FF2B5EF4-FFF2-40B4-BE49-F238E27FC236}">
                <a16:creationId xmlns:a16="http://schemas.microsoft.com/office/drawing/2014/main" id="{B755886B-7FC7-444A-99A2-C8FD3B73D6E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15536" y="3760459"/>
            <a:ext cx="2181886" cy="1231337"/>
          </a:xfrm>
          <a:prstGeom prst="rect">
            <a:avLst/>
          </a:prstGeom>
        </p:spPr>
      </p:pic>
    </p:spTree>
    <p:extLst>
      <p:ext uri="{BB962C8B-B14F-4D97-AF65-F5344CB8AC3E}">
        <p14:creationId xmlns:p14="http://schemas.microsoft.com/office/powerpoint/2010/main" val="35761232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219325"/>
            <a:ext cx="6801395" cy="946201"/>
          </a:xfrm>
          <a:prstGeom prst="rect">
            <a:avLst/>
          </a:prstGeom>
        </p:spPr>
        <p:txBody>
          <a:bodyPr/>
          <a:lstStyle/>
          <a:p>
            <a:pPr algn="ctr"/>
            <a:r>
              <a:rPr lang="en-US" dirty="0"/>
              <a:t>Prof. </a:t>
            </a:r>
            <a:r>
              <a:rPr lang="en-US" dirty="0" err="1"/>
              <a:t>Elkhonon</a:t>
            </a:r>
            <a:r>
              <a:rPr lang="en-US" dirty="0"/>
              <a:t> Goldberg and the Happy Digital X Project of THU</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276181436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r>
              <a:rPr lang="en-US" dirty="0"/>
              <a:t>A metaphorical connection between biology and social sciences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195</a:t>
            </a:fld>
            <a:endParaRPr lang="en" dirty="0"/>
          </a:p>
        </p:txBody>
      </p:sp>
      <p:pic>
        <p:nvPicPr>
          <p:cNvPr id="1026" name="Picture 2" descr="A diagram of the parts of the cerebrum">
            <a:hlinkClick r:id="rId2"/>
            <a:extLst>
              <a:ext uri="{FF2B5EF4-FFF2-40B4-BE49-F238E27FC236}">
                <a16:creationId xmlns:a16="http://schemas.microsoft.com/office/drawing/2014/main" id="{3161E64B-D3AB-604A-8A1B-CE30DD4CC5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614" y="1377090"/>
            <a:ext cx="4112637" cy="2878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alysis: The Bicameral Mind In &quot;Westworld&quot; | Geek Ireland">
            <a:hlinkClick r:id="rId4"/>
            <a:extLst>
              <a:ext uri="{FF2B5EF4-FFF2-40B4-BE49-F238E27FC236}">
                <a16:creationId xmlns:a16="http://schemas.microsoft.com/office/drawing/2014/main" id="{AB1A3D59-F828-984B-90D3-BB0852F949A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2181" y="1143876"/>
            <a:ext cx="1950982" cy="1097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vestiges of the bicameral mind do not exist in any empty psychological space. - Julian Jaynes">
            <a:extLst>
              <a:ext uri="{FF2B5EF4-FFF2-40B4-BE49-F238E27FC236}">
                <a16:creationId xmlns:a16="http://schemas.microsoft.com/office/drawing/2014/main" id="{FCE121A3-6776-7145-A39A-DD4605227FD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58381" y="2354707"/>
            <a:ext cx="3918582" cy="184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1026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58066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Tree>
    <p:extLst>
      <p:ext uri="{BB962C8B-B14F-4D97-AF65-F5344CB8AC3E}">
        <p14:creationId xmlns:p14="http://schemas.microsoft.com/office/powerpoint/2010/main" val="13568024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pPr algn="ctr"/>
            <a:r>
              <a:rPr lang="en-US" dirty="0"/>
              <a:t>Human Physiology and Modern Data Infrastructures</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4715" y="2092143"/>
            <a:ext cx="4717196" cy="2440980"/>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006113" y="173121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3054719" y="1731212"/>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4987939" y="2092143"/>
            <a:ext cx="3951346" cy="2265848"/>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9631652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8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a:t>
            </a:r>
            <a:r>
              <a:rPr lang="zh-CN" altLang="en-US" dirty="0">
                <a:solidFill>
                  <a:schemeClr val="tx1"/>
                </a:solidFill>
              </a:rPr>
              <a:t> </a:t>
            </a:r>
            <a:r>
              <a:rPr lang="en-US" altLang="zh-CN" dirty="0">
                <a:solidFill>
                  <a:schemeClr val="tx1"/>
                </a:solidFill>
              </a:rPr>
              <a:t>gave birth to Cognitive Abilities</a:t>
            </a:r>
            <a:br>
              <a:rPr lang="en-US" altLang="zh-CN" dirty="0">
                <a:solidFill>
                  <a:schemeClr val="tx1"/>
                </a:solidFill>
              </a:rPr>
            </a:br>
            <a:r>
              <a:rPr lang="en-US" altLang="zh-CN" dirty="0">
                <a:solidFill>
                  <a:schemeClr val="tx1"/>
                </a:solidFill>
              </a:rPr>
              <a:t>	- Laozi</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61942" y="3669624"/>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extLst>
              <a:ext uri="{FF2B5EF4-FFF2-40B4-BE49-F238E27FC236}">
                <a16:creationId xmlns:a16="http://schemas.microsoft.com/office/drawing/2014/main" id="{91F566B5-4445-3C46-B166-21BCB1E72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943" y="1135760"/>
            <a:ext cx="3859906" cy="2442560"/>
          </a:xfrm>
          <a:prstGeom prst="rect">
            <a:avLst/>
          </a:prstGeom>
        </p:spPr>
      </p:pic>
      <p:pic>
        <p:nvPicPr>
          <p:cNvPr id="1026" name="Picture 2" descr="John 1:1 – Does this Bible verse prove Jesus is God? - The Outlaw Bible  Student">
            <a:hlinkClick r:id="rId4"/>
            <a:extLst>
              <a:ext uri="{FF2B5EF4-FFF2-40B4-BE49-F238E27FC236}">
                <a16:creationId xmlns:a16="http://schemas.microsoft.com/office/drawing/2014/main" id="{53AFCD23-6F63-EB44-9ECB-EEA16B7159A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7797" y="1673894"/>
            <a:ext cx="3390597" cy="319912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981FD7C-185E-4F4D-A77E-173CFF433FB9}"/>
              </a:ext>
            </a:extLst>
          </p:cNvPr>
          <p:cNvSpPr/>
          <p:nvPr/>
        </p:nvSpPr>
        <p:spPr>
          <a:xfrm>
            <a:off x="877824" y="2741057"/>
            <a:ext cx="3364992" cy="689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823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4A525CD-37CD-054F-8592-ED76F9721ED4}"/>
              </a:ext>
            </a:extLst>
          </p:cNvPr>
          <p:cNvSpPr txBox="1"/>
          <p:nvPr/>
        </p:nvSpPr>
        <p:spPr>
          <a:xfrm>
            <a:off x="1782479" y="42976"/>
            <a:ext cx="5218095" cy="584775"/>
          </a:xfrm>
          <a:prstGeom prst="rect">
            <a:avLst/>
          </a:prstGeom>
          <a:noFill/>
        </p:spPr>
        <p:txBody>
          <a:bodyPr wrap="none" rtlCol="0">
            <a:spAutoFit/>
          </a:bodyPr>
          <a:lstStyle/>
          <a:p>
            <a:r>
              <a:rPr lang="en-TW" sz="3200" dirty="0">
                <a:solidFill>
                  <a:srgbClr val="FF0000"/>
                </a:solidFill>
              </a:rPr>
              <a:t>A Logic Model is a Function</a:t>
            </a:r>
          </a:p>
        </p:txBody>
      </p:sp>
    </p:spTree>
    <p:extLst>
      <p:ext uri="{BB962C8B-B14F-4D97-AF65-F5344CB8AC3E}">
        <p14:creationId xmlns:p14="http://schemas.microsoft.com/office/powerpoint/2010/main" val="1976254083"/>
      </p:ext>
    </p:extLst>
  </p:cSld>
  <p:clrMapOvr>
    <a:masterClrMapping/>
  </p:clrMapOvr>
  <p:transition spd="slow">
    <p:wip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dirty="0"/>
              <a:t>Spa</a:t>
            </a:r>
            <a:r>
              <a:rPr lang="en-US" dirty="0"/>
              <a:t>cetime</a:t>
            </a:r>
            <a:r>
              <a:rPr dirty="0"/>
              <a:t> Representations</a:t>
            </a:r>
            <a:r>
              <a:rPr lang="en-US" dirty="0"/>
              <a:t> for a Collective Conscious</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10243551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as a half cycle of DevOps</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936020" y="1507776"/>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4652208" y="918118"/>
            <a:ext cx="440219" cy="954263"/>
          </a:xfrm>
          <a:prstGeom prst="curvedRightArrow">
            <a:avLst>
              <a:gd name="adj1" fmla="val 25000"/>
              <a:gd name="adj2" fmla="val 50000"/>
              <a:gd name="adj3" fmla="val 30634"/>
            </a:avLst>
          </a:prstGeom>
          <a:solidFill>
            <a:srgbClr val="0070C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5085574" y="1539235"/>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90409" y="1210291"/>
            <a:ext cx="1219771" cy="1883697"/>
          </a:xfrm>
          <a:prstGeom prst="rect">
            <a:avLst/>
          </a:prstGeom>
        </p:spPr>
      </p:pic>
      <p:pic>
        <p:nvPicPr>
          <p:cNvPr id="9" name="Picture 2" descr="Devsecops-Illustretion-ICon-1">
            <a:hlinkClick r:id="rId8"/>
            <a:extLst>
              <a:ext uri="{FF2B5EF4-FFF2-40B4-BE49-F238E27FC236}">
                <a16:creationId xmlns:a16="http://schemas.microsoft.com/office/drawing/2014/main" id="{87D92A60-9CEB-564E-BC32-B06A19E2479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085573" y="1970122"/>
            <a:ext cx="4157369" cy="272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722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Transdisciplinary Cognitive foundation</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202</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4"/>
          <a:stretch>
            <a:fillRect/>
          </a:stretch>
        </p:blipFill>
        <p:spPr>
          <a:xfrm>
            <a:off x="1024756" y="1314952"/>
            <a:ext cx="1534960" cy="2370444"/>
          </a:xfrm>
          <a:prstGeom prst="rect">
            <a:avLst/>
          </a:prstGeom>
        </p:spPr>
      </p:pic>
      <p:pic>
        <p:nvPicPr>
          <p:cNvPr id="11" name="Picture 10">
            <a:hlinkClick r:id="rId5"/>
            <a:extLst>
              <a:ext uri="{FF2B5EF4-FFF2-40B4-BE49-F238E27FC236}">
                <a16:creationId xmlns:a16="http://schemas.microsoft.com/office/drawing/2014/main" id="{3F2824B0-0129-1D4A-80C5-0F834E9D45D8}"/>
              </a:ext>
            </a:extLst>
          </p:cNvPr>
          <p:cNvPicPr>
            <a:picLocks noChangeAspect="1"/>
          </p:cNvPicPr>
          <p:nvPr/>
        </p:nvPicPr>
        <p:blipFill>
          <a:blip r:embed="rId6"/>
          <a:stretch>
            <a:fillRect/>
          </a:stretch>
        </p:blipFill>
        <p:spPr>
          <a:xfrm>
            <a:off x="6584283" y="1314952"/>
            <a:ext cx="1600061" cy="2369820"/>
          </a:xfrm>
          <a:prstGeom prst="rect">
            <a:avLst/>
          </a:prstGeom>
        </p:spPr>
      </p:pic>
      <p:pic>
        <p:nvPicPr>
          <p:cNvPr id="12" name="Picture 11">
            <a:hlinkClick r:id="rId7"/>
            <a:extLst>
              <a:ext uri="{FF2B5EF4-FFF2-40B4-BE49-F238E27FC236}">
                <a16:creationId xmlns:a16="http://schemas.microsoft.com/office/drawing/2014/main" id="{BB381646-1164-164D-823D-E39878D623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34833" y="3960023"/>
            <a:ext cx="728436" cy="1096794"/>
          </a:xfrm>
          <a:prstGeom prst="rect">
            <a:avLst/>
          </a:prstGeom>
        </p:spPr>
      </p:pic>
      <p:pic>
        <p:nvPicPr>
          <p:cNvPr id="13" name="Picture 12">
            <a:hlinkClick r:id="rId9"/>
            <a:extLst>
              <a:ext uri="{FF2B5EF4-FFF2-40B4-BE49-F238E27FC236}">
                <a16:creationId xmlns:a16="http://schemas.microsoft.com/office/drawing/2014/main" id="{3ACC19BA-C41F-7D48-9D81-25D1746B1D0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37998" y="3960023"/>
            <a:ext cx="871168" cy="1096794"/>
          </a:xfrm>
          <a:prstGeom prst="rect">
            <a:avLst/>
          </a:prstGeom>
        </p:spPr>
      </p:pic>
    </p:spTree>
    <p:extLst>
      <p:ext uri="{BB962C8B-B14F-4D97-AF65-F5344CB8AC3E}">
        <p14:creationId xmlns:p14="http://schemas.microsoft.com/office/powerpoint/2010/main" val="37102011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prstClr val="white"/>
                </a:solidFill>
                <a:effectLst/>
                <a:uLnTx/>
                <a:uFillTx/>
                <a:latin typeface="Arial"/>
                <a:cs typeface="Arial"/>
                <a:sym typeface="Arial"/>
              </a:rPr>
              <a:t>A Smart way to Govern Activities in Space-Time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700" b="0" i="0" u="none" strike="noStrike" kern="0" cap="none" spc="0" normalizeH="0" baseline="0" noProof="0" dirty="0">
                <a:ln>
                  <a:noFill/>
                </a:ln>
                <a:solidFill>
                  <a:srgbClr val="FF0000"/>
                </a:solidFill>
                <a:effectLst/>
                <a:uLnTx/>
                <a:uFillTx/>
                <a:latin typeface="Arial"/>
                <a:cs typeface="Arial"/>
                <a:sym typeface="Arial"/>
              </a:rPr>
              <a:t>Transform everything into Data</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Arial"/>
                <a:cs typeface="Arial"/>
                <a:sym typeface="Aria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4988044" y="4652646"/>
            <a:ext cx="1980029" cy="253916"/>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cs typeface="Arial"/>
                <a:sym typeface="Arial"/>
              </a:rPr>
              <a:t>Image credits: http://</a:t>
            </a:r>
            <a:r>
              <a:rPr kumimoji="0" lang="en-US" sz="1050" b="0" i="0" u="none" strike="noStrike" kern="0" cap="none" spc="0" normalizeH="0" baseline="0" noProof="0" dirty="0" err="1">
                <a:ln>
                  <a:noFill/>
                </a:ln>
                <a:solidFill>
                  <a:srgbClr val="FFFFFF"/>
                </a:solidFill>
                <a:effectLst/>
                <a:uLnTx/>
                <a:uFillTx/>
                <a:latin typeface="Arial"/>
                <a:cs typeface="Arial"/>
                <a:sym typeface="Arial"/>
              </a:rPr>
              <a:t>verses.io</a:t>
            </a:r>
            <a:r>
              <a:rPr kumimoji="0" lang="en-US" sz="1050" b="0" i="0" u="none" strike="noStrike" kern="0" cap="none" spc="0" normalizeH="0" baseline="0" noProof="0" dirty="0">
                <a:ln>
                  <a:noFill/>
                </a:ln>
                <a:solidFill>
                  <a:srgbClr val="FFFFFF"/>
                </a:solidFill>
                <a:effectLst/>
                <a:uLnTx/>
                <a:uFillTx/>
                <a:latin typeface="Arial"/>
                <a:cs typeface="Arial"/>
                <a:sym typeface="Aria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30645" y="1455910"/>
            <a:ext cx="5683087" cy="3196736"/>
          </a:xfrm>
          <a:prstGeom prst="rect">
            <a:avLst/>
          </a:prstGeom>
        </p:spPr>
      </p:pic>
      <p:pic>
        <p:nvPicPr>
          <p:cNvPr id="5" name="Picture 4">
            <a:extLst>
              <a:ext uri="{FF2B5EF4-FFF2-40B4-BE49-F238E27FC236}">
                <a16:creationId xmlns:a16="http://schemas.microsoft.com/office/drawing/2014/main" id="{71EC75EF-A14D-974B-ABEB-E11B850DD4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444" y="3163985"/>
            <a:ext cx="3040070" cy="1375772"/>
          </a:xfrm>
          <a:prstGeom prst="rect">
            <a:avLst/>
          </a:prstGeom>
        </p:spPr>
      </p:pic>
      <p:sp>
        <p:nvSpPr>
          <p:cNvPr id="6" name="TextBox 5">
            <a:extLst>
              <a:ext uri="{FF2B5EF4-FFF2-40B4-BE49-F238E27FC236}">
                <a16:creationId xmlns:a16="http://schemas.microsoft.com/office/drawing/2014/main" id="{6F3BFB92-A789-DE4F-88BC-184D156D1D61}"/>
              </a:ext>
            </a:extLst>
          </p:cNvPr>
          <p:cNvSpPr txBox="1"/>
          <p:nvPr/>
        </p:nvSpPr>
        <p:spPr>
          <a:xfrm>
            <a:off x="469438" y="4475675"/>
            <a:ext cx="293990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7" name="TextBox 6">
            <a:extLst>
              <a:ext uri="{FF2B5EF4-FFF2-40B4-BE49-F238E27FC236}">
                <a16:creationId xmlns:a16="http://schemas.microsoft.com/office/drawing/2014/main" id="{E51507BD-E458-C745-8CA5-E7E1056734CF}"/>
              </a:ext>
            </a:extLst>
          </p:cNvPr>
          <p:cNvSpPr txBox="1"/>
          <p:nvPr/>
        </p:nvSpPr>
        <p:spPr>
          <a:xfrm>
            <a:off x="1163490" y="2974152"/>
            <a:ext cx="126797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Ongoing Development</a:t>
            </a:r>
            <a:endParaRPr lang="en-TW" sz="1000" dirty="0">
              <a:solidFill>
                <a:srgbClr val="FFFFFF"/>
              </a:solidFill>
            </a:endParaRPr>
          </a:p>
        </p:txBody>
      </p:sp>
    </p:spTree>
    <p:extLst>
      <p:ext uri="{BB962C8B-B14F-4D97-AF65-F5344CB8AC3E}">
        <p14:creationId xmlns:p14="http://schemas.microsoft.com/office/powerpoint/2010/main" val="2508244896"/>
      </p:ext>
    </p:extLst>
  </p:cSld>
  <p:clrMapOvr>
    <a:masterClrMapping/>
  </p:clrMapOvr>
  <p:transition spd="slow">
    <p:wip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Time sensitive data sources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204</a:t>
            </a:fld>
            <a:endParaRPr lang="en" dirty="0"/>
          </a:p>
        </p:txBody>
      </p:sp>
      <p:pic>
        <p:nvPicPr>
          <p:cNvPr id="3" name="Picture 2">
            <a:hlinkClick r:id="rId2"/>
            <a:extLst>
              <a:ext uri="{FF2B5EF4-FFF2-40B4-BE49-F238E27FC236}">
                <a16:creationId xmlns:a16="http://schemas.microsoft.com/office/drawing/2014/main" id="{34F3A944-D889-7E46-9759-3B01B579631E}"/>
              </a:ext>
            </a:extLst>
          </p:cNvPr>
          <p:cNvPicPr>
            <a:picLocks noChangeAspect="1"/>
          </p:cNvPicPr>
          <p:nvPr/>
        </p:nvPicPr>
        <p:blipFill>
          <a:blip r:embed="rId3"/>
          <a:stretch>
            <a:fillRect/>
          </a:stretch>
        </p:blipFill>
        <p:spPr>
          <a:xfrm>
            <a:off x="740664" y="1009191"/>
            <a:ext cx="6200797" cy="3758823"/>
          </a:xfrm>
          <a:prstGeom prst="rect">
            <a:avLst/>
          </a:prstGeom>
        </p:spPr>
      </p:pic>
      <p:pic>
        <p:nvPicPr>
          <p:cNvPr id="4" name="Picture 3">
            <a:hlinkClick r:id="rId4"/>
            <a:extLst>
              <a:ext uri="{FF2B5EF4-FFF2-40B4-BE49-F238E27FC236}">
                <a16:creationId xmlns:a16="http://schemas.microsoft.com/office/drawing/2014/main" id="{362FF955-2DE6-9B48-A790-DFD6816229B5}"/>
              </a:ext>
            </a:extLst>
          </p:cNvPr>
          <p:cNvPicPr>
            <a:picLocks noChangeAspect="1"/>
          </p:cNvPicPr>
          <p:nvPr/>
        </p:nvPicPr>
        <p:blipFill>
          <a:blip r:embed="rId5"/>
          <a:stretch>
            <a:fillRect/>
          </a:stretch>
        </p:blipFill>
        <p:spPr>
          <a:xfrm>
            <a:off x="1920830" y="2571750"/>
            <a:ext cx="3330534" cy="2027925"/>
          </a:xfrm>
          <a:prstGeom prst="rect">
            <a:avLst/>
          </a:prstGeom>
        </p:spPr>
      </p:pic>
      <p:pic>
        <p:nvPicPr>
          <p:cNvPr id="6" name="Picture 5">
            <a:hlinkClick r:id="rId6"/>
            <a:extLst>
              <a:ext uri="{FF2B5EF4-FFF2-40B4-BE49-F238E27FC236}">
                <a16:creationId xmlns:a16="http://schemas.microsoft.com/office/drawing/2014/main" id="{F1A8F5B8-033A-3349-9CD4-3B75A54366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10470" y="1793809"/>
            <a:ext cx="2210688" cy="2397284"/>
          </a:xfrm>
          <a:prstGeom prst="rect">
            <a:avLst/>
          </a:prstGeom>
        </p:spPr>
      </p:pic>
      <p:sp>
        <p:nvSpPr>
          <p:cNvPr id="7" name="TextBox 6">
            <a:extLst>
              <a:ext uri="{FF2B5EF4-FFF2-40B4-BE49-F238E27FC236}">
                <a16:creationId xmlns:a16="http://schemas.microsoft.com/office/drawing/2014/main" id="{92F7DEC8-1A6D-6743-99E1-9021229D3854}"/>
              </a:ext>
            </a:extLst>
          </p:cNvPr>
          <p:cNvSpPr txBox="1"/>
          <p:nvPr/>
        </p:nvSpPr>
        <p:spPr>
          <a:xfrm>
            <a:off x="6614817" y="4144156"/>
            <a:ext cx="2601994" cy="307777"/>
          </a:xfrm>
          <a:prstGeom prst="rect">
            <a:avLst/>
          </a:prstGeom>
          <a:noFill/>
        </p:spPr>
        <p:txBody>
          <a:bodyPr wrap="none" rtlCol="0">
            <a:spAutoFit/>
          </a:bodyPr>
          <a:lstStyle/>
          <a:p>
            <a:r>
              <a:rPr lang="en-US" dirty="0">
                <a:hlinkClick r:id="rId6"/>
              </a:rPr>
              <a:t>https://</a:t>
            </a:r>
            <a:r>
              <a:rPr lang="en-US" dirty="0" err="1">
                <a:hlinkClick r:id="rId6"/>
              </a:rPr>
              <a:t>news.ycombinator.com</a:t>
            </a:r>
            <a:r>
              <a:rPr lang="en-US" dirty="0">
                <a:hlinkClick r:id="rId6"/>
              </a:rPr>
              <a:t>/</a:t>
            </a:r>
            <a:endParaRPr lang="en-TW" dirty="0"/>
          </a:p>
        </p:txBody>
      </p:sp>
    </p:spTree>
    <p:extLst>
      <p:ext uri="{BB962C8B-B14F-4D97-AF65-F5344CB8AC3E}">
        <p14:creationId xmlns:p14="http://schemas.microsoft.com/office/powerpoint/2010/main" val="320681565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dirty="0" err="1"/>
              <a:t>GitOps</a:t>
            </a:r>
            <a:r>
              <a:rPr dirty="0"/>
              <a:t>: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247664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pPr algn="ctr"/>
            <a:r>
              <a:rPr lang="en-US" dirty="0"/>
              <a:t>Proofing Correctness across time scales</a:t>
            </a:r>
            <a:endParaRPr dirty="0"/>
          </a:p>
        </p:txBody>
      </p:sp>
      <p:pic>
        <p:nvPicPr>
          <p:cNvPr id="4" name="Picture 3">
            <a:hlinkClick r:id="rId2"/>
            <a:extLst>
              <a:ext uri="{FF2B5EF4-FFF2-40B4-BE49-F238E27FC236}">
                <a16:creationId xmlns:a16="http://schemas.microsoft.com/office/drawing/2014/main" id="{494C6FF9-F66E-6141-812E-B568A15044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1133" y="1344135"/>
            <a:ext cx="2894675" cy="1677074"/>
          </a:xfrm>
          <a:prstGeom prst="rect">
            <a:avLst/>
          </a:prstGeom>
        </p:spPr>
      </p:pic>
      <p:pic>
        <p:nvPicPr>
          <p:cNvPr id="5" name="Picture 4">
            <a:extLst>
              <a:ext uri="{FF2B5EF4-FFF2-40B4-BE49-F238E27FC236}">
                <a16:creationId xmlns:a16="http://schemas.microsoft.com/office/drawing/2014/main" id="{3A220D2E-192F-2845-BD3E-941B778E87E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5688" y="2103120"/>
            <a:ext cx="1696611" cy="2622650"/>
          </a:xfrm>
          <a:prstGeom prst="rect">
            <a:avLst/>
          </a:prstGeom>
        </p:spPr>
      </p:pic>
      <p:pic>
        <p:nvPicPr>
          <p:cNvPr id="6" name="Picture 5">
            <a:extLst>
              <a:ext uri="{FF2B5EF4-FFF2-40B4-BE49-F238E27FC236}">
                <a16:creationId xmlns:a16="http://schemas.microsoft.com/office/drawing/2014/main" id="{13065F33-F1B0-3444-B67E-6F2002E9713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35808" y="1102732"/>
            <a:ext cx="3820362" cy="3262645"/>
          </a:xfrm>
          <a:prstGeom prst="rect">
            <a:avLst/>
          </a:prstGeom>
        </p:spPr>
      </p:pic>
      <p:pic>
        <p:nvPicPr>
          <p:cNvPr id="7" name="Picture 6">
            <a:extLst>
              <a:ext uri="{FF2B5EF4-FFF2-40B4-BE49-F238E27FC236}">
                <a16:creationId xmlns:a16="http://schemas.microsoft.com/office/drawing/2014/main" id="{DD9FF013-798E-EF42-91B5-02D0CAE4720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0884" y="3100324"/>
            <a:ext cx="2687647" cy="1880888"/>
          </a:xfrm>
          <a:prstGeom prst="rect">
            <a:avLst/>
          </a:prstGeom>
        </p:spPr>
      </p:pic>
    </p:spTree>
    <p:extLst>
      <p:ext uri="{BB962C8B-B14F-4D97-AF65-F5344CB8AC3E}">
        <p14:creationId xmlns:p14="http://schemas.microsoft.com/office/powerpoint/2010/main" val="28246603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284938" y="249068"/>
            <a:ext cx="6574120" cy="588983"/>
          </a:xfrm>
          <a:prstGeom prst="rect">
            <a:avLst/>
          </a:prstGeom>
        </p:spPr>
        <p:txBody>
          <a:bodyPr>
            <a:normAutofit fontScale="90000"/>
          </a:bodyPr>
          <a:lstStyle/>
          <a:p>
            <a:pPr algn="ctr"/>
            <a:r>
              <a:rPr lang="en-US" dirty="0"/>
              <a:t>Prior Publications by relevant Course Series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
        <p:nvSpPr>
          <p:cNvPr id="2" name="Slide Number Placeholder 1">
            <a:extLst>
              <a:ext uri="{FF2B5EF4-FFF2-40B4-BE49-F238E27FC236}">
                <a16:creationId xmlns:a16="http://schemas.microsoft.com/office/drawing/2014/main" id="{5167AD04-9C06-404B-AAA8-A8123D822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207</a:t>
            </a:fld>
            <a:endParaRPr lang="en" dirty="0"/>
          </a:p>
        </p:txBody>
      </p:sp>
    </p:spTree>
    <p:extLst>
      <p:ext uri="{BB962C8B-B14F-4D97-AF65-F5344CB8AC3E}">
        <p14:creationId xmlns:p14="http://schemas.microsoft.com/office/powerpoint/2010/main" val="357002733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6827746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254378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15393958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38721326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702369" y="325317"/>
            <a:ext cx="7947498" cy="946201"/>
          </a:xfrm>
          <a:prstGeom prst="rect">
            <a:avLst/>
          </a:prstGeom>
        </p:spPr>
        <p:txBody>
          <a:bodyPr>
            <a:normAutofit fontScale="90000"/>
          </a:bodyPr>
          <a:lstStyle/>
          <a:p>
            <a:pPr algn="ctr"/>
            <a:r>
              <a:rPr lang="en-US" dirty="0"/>
              <a:t>Quiz: Our Cognitive Strategy stands on what 3 things?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3320393" y="1271518"/>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a:stretch>
            <a:fillRect/>
          </a:stretch>
        </p:blipFill>
        <p:spPr>
          <a:xfrm>
            <a:off x="1022315" y="1326309"/>
            <a:ext cx="1767909" cy="279221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57016" y="2978517"/>
            <a:ext cx="2201863" cy="12385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39140" y="1271518"/>
            <a:ext cx="1454285" cy="1095115"/>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39139" y="2430959"/>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39139" y="3804706"/>
            <a:ext cx="1461615" cy="822158"/>
          </a:xfrm>
          <a:prstGeom prst="rect">
            <a:avLst/>
          </a:prstGeom>
        </p:spPr>
      </p:pic>
      <p:pic>
        <p:nvPicPr>
          <p:cNvPr id="19" name="Picture 2">
            <a:hlinkClick r:id="rId12"/>
            <a:extLst>
              <a:ext uri="{FF2B5EF4-FFF2-40B4-BE49-F238E27FC236}">
                <a16:creationId xmlns:a16="http://schemas.microsoft.com/office/drawing/2014/main" id="{F7A58D20-D03E-B543-95DE-FE7BF6598E0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65731" y="2522515"/>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4603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598251" y="310541"/>
            <a:ext cx="7947498" cy="946201"/>
          </a:xfrm>
          <a:prstGeom prst="rect">
            <a:avLst/>
          </a:prstGeom>
        </p:spPr>
        <p:txBody>
          <a:bodyPr>
            <a:normAutofit/>
          </a:bodyPr>
          <a:lstStyle/>
          <a:p>
            <a:pPr algn="ctr"/>
            <a:r>
              <a:rPr lang="en-US" dirty="0"/>
              <a:t>Our Cognitive Strategy stands on three legs</a:t>
            </a:r>
            <a:endParaRPr dirty="0">
              <a:solidFill>
                <a:srgbClr val="FF0000"/>
              </a:solidFill>
            </a:endParaRPr>
          </a:p>
        </p:txBody>
      </p:sp>
      <p:grpSp>
        <p:nvGrpSpPr>
          <p:cNvPr id="5" name="Group 4">
            <a:extLst>
              <a:ext uri="{FF2B5EF4-FFF2-40B4-BE49-F238E27FC236}">
                <a16:creationId xmlns:a16="http://schemas.microsoft.com/office/drawing/2014/main" id="{D68F661C-3C5F-3C4A-9CDE-F2770BA7914D}"/>
              </a:ext>
            </a:extLst>
          </p:cNvPr>
          <p:cNvGrpSpPr/>
          <p:nvPr/>
        </p:nvGrpSpPr>
        <p:grpSpPr>
          <a:xfrm>
            <a:off x="2567570" y="2091537"/>
            <a:ext cx="1747244" cy="1010280"/>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60" y="1665789"/>
              <a:ext cx="574820"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8"/>
              <a:ext cx="541442"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8"/>
              <a:ext cx="522901" cy="36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pic>
        <p:nvPicPr>
          <p:cNvPr id="13" name="Picture 12">
            <a:extLst>
              <a:ext uri="{FF2B5EF4-FFF2-40B4-BE49-F238E27FC236}">
                <a16:creationId xmlns:a16="http://schemas.microsoft.com/office/drawing/2014/main" id="{A424201F-4E9B-6F49-B966-D6BE967E23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72453" y="897649"/>
            <a:ext cx="599094" cy="946201"/>
          </a:xfrm>
          <a:prstGeom prst="rect">
            <a:avLst/>
          </a:prstGeom>
        </p:spPr>
      </p:pic>
      <p:pic>
        <p:nvPicPr>
          <p:cNvPr id="14" name="Picture 2" descr="GitOps Graphic">
            <a:hlinkClick r:id="rId5"/>
            <a:extLst>
              <a:ext uri="{FF2B5EF4-FFF2-40B4-BE49-F238E27FC236}">
                <a16:creationId xmlns:a16="http://schemas.microsoft.com/office/drawing/2014/main" id="{1BAF415E-4F5B-9D40-B306-BF9DC64EE47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01503" y="2141056"/>
            <a:ext cx="1562571" cy="878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hlinkClick r:id="rId7"/>
            <a:extLst>
              <a:ext uri="{FF2B5EF4-FFF2-40B4-BE49-F238E27FC236}">
                <a16:creationId xmlns:a16="http://schemas.microsoft.com/office/drawing/2014/main" id="{26CB10BB-1F99-3F44-A1C0-8AB2FCCDEB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9436" y="3349709"/>
            <a:ext cx="1747244" cy="1315721"/>
          </a:xfrm>
          <a:prstGeom prst="rect">
            <a:avLst/>
          </a:prstGeom>
        </p:spPr>
      </p:pic>
      <p:pic>
        <p:nvPicPr>
          <p:cNvPr id="16" name="Picture 15">
            <a:hlinkClick r:id="rId9"/>
            <a:extLst>
              <a:ext uri="{FF2B5EF4-FFF2-40B4-BE49-F238E27FC236}">
                <a16:creationId xmlns:a16="http://schemas.microsoft.com/office/drawing/2014/main" id="{863B830A-4ED9-C048-89D9-55F298E8E5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44856" y="3363168"/>
            <a:ext cx="1454285" cy="1309421"/>
          </a:xfrm>
          <a:prstGeom prst="rect">
            <a:avLst/>
          </a:prstGeom>
        </p:spPr>
      </p:pic>
      <p:pic>
        <p:nvPicPr>
          <p:cNvPr id="17" name="Picture 16">
            <a:extLst>
              <a:ext uri="{FF2B5EF4-FFF2-40B4-BE49-F238E27FC236}">
                <a16:creationId xmlns:a16="http://schemas.microsoft.com/office/drawing/2014/main" id="{94338171-0329-3A4E-9A81-A4DB5326E70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26217" y="3363167"/>
            <a:ext cx="2241390" cy="1260781"/>
          </a:xfrm>
          <a:prstGeom prst="rect">
            <a:avLst/>
          </a:prstGeom>
        </p:spPr>
      </p:pic>
      <p:sp>
        <p:nvSpPr>
          <p:cNvPr id="10" name="TextBox 9">
            <a:extLst>
              <a:ext uri="{FF2B5EF4-FFF2-40B4-BE49-F238E27FC236}">
                <a16:creationId xmlns:a16="http://schemas.microsoft.com/office/drawing/2014/main" id="{F33D6D23-4321-AD4E-8555-CF44DA2841DE}"/>
              </a:ext>
            </a:extLst>
          </p:cNvPr>
          <p:cNvSpPr txBox="1"/>
          <p:nvPr/>
        </p:nvSpPr>
        <p:spPr>
          <a:xfrm>
            <a:off x="1365422" y="1054491"/>
            <a:ext cx="2496196" cy="415498"/>
          </a:xfrm>
          <a:prstGeom prst="rect">
            <a:avLst/>
          </a:prstGeom>
          <a:noFill/>
        </p:spPr>
        <p:txBody>
          <a:bodyPr wrap="none" rtlCol="0">
            <a:spAutoFit/>
          </a:bodyPr>
          <a:lstStyle/>
          <a:p>
            <a:pPr algn="ctr"/>
            <a:r>
              <a:rPr lang="en-TW" sz="1050" dirty="0"/>
              <a:t>A Method based on </a:t>
            </a:r>
          </a:p>
          <a:p>
            <a:pPr algn="ctr"/>
            <a:r>
              <a:rPr lang="en-TW" sz="1050" dirty="0"/>
              <a:t>Linguistic Theory (name management)</a:t>
            </a:r>
          </a:p>
        </p:txBody>
      </p:sp>
      <p:sp>
        <p:nvSpPr>
          <p:cNvPr id="19" name="TextBox 18">
            <a:extLst>
              <a:ext uri="{FF2B5EF4-FFF2-40B4-BE49-F238E27FC236}">
                <a16:creationId xmlns:a16="http://schemas.microsoft.com/office/drawing/2014/main" id="{414E293A-F957-F549-B7E3-9264697A2216}"/>
              </a:ext>
            </a:extLst>
          </p:cNvPr>
          <p:cNvSpPr txBox="1"/>
          <p:nvPr/>
        </p:nvSpPr>
        <p:spPr>
          <a:xfrm>
            <a:off x="193642" y="2391890"/>
            <a:ext cx="2307043" cy="415498"/>
          </a:xfrm>
          <a:prstGeom prst="rect">
            <a:avLst/>
          </a:prstGeom>
          <a:noFill/>
        </p:spPr>
        <p:txBody>
          <a:bodyPr wrap="none" rtlCol="0">
            <a:spAutoFit/>
          </a:bodyPr>
          <a:lstStyle/>
          <a:p>
            <a:pPr algn="ctr"/>
            <a:r>
              <a:rPr lang="en-TW" sz="1050" dirty="0"/>
              <a:t>A Tool Stack based on </a:t>
            </a:r>
          </a:p>
          <a:p>
            <a:pPr algn="ctr"/>
            <a:r>
              <a:rPr lang="en-TW" sz="1050" dirty="0"/>
              <a:t>Continuous Integration and G</a:t>
            </a:r>
            <a:r>
              <a:rPr lang="en-US" sz="1050" dirty="0" err="1"/>
              <a:t>i</a:t>
            </a:r>
            <a:r>
              <a:rPr lang="en-TW" sz="1050" dirty="0"/>
              <a:t>t/Wiki</a:t>
            </a:r>
          </a:p>
        </p:txBody>
      </p:sp>
      <p:sp>
        <p:nvSpPr>
          <p:cNvPr id="20" name="TextBox 19">
            <a:extLst>
              <a:ext uri="{FF2B5EF4-FFF2-40B4-BE49-F238E27FC236}">
                <a16:creationId xmlns:a16="http://schemas.microsoft.com/office/drawing/2014/main" id="{AA26C89E-E2A2-DF4F-9BF9-692CD09E8B55}"/>
              </a:ext>
            </a:extLst>
          </p:cNvPr>
          <p:cNvSpPr txBox="1"/>
          <p:nvPr/>
        </p:nvSpPr>
        <p:spPr>
          <a:xfrm>
            <a:off x="2983894" y="4693698"/>
            <a:ext cx="3114955" cy="415498"/>
          </a:xfrm>
          <a:prstGeom prst="rect">
            <a:avLst/>
          </a:prstGeom>
          <a:noFill/>
        </p:spPr>
        <p:txBody>
          <a:bodyPr wrap="none" rtlCol="0">
            <a:spAutoFit/>
          </a:bodyPr>
          <a:lstStyle/>
          <a:p>
            <a:pPr algn="ctr"/>
            <a:r>
              <a:rPr lang="en-US" sz="1050" dirty="0"/>
              <a:t>Applications driven by available data sources,</a:t>
            </a:r>
          </a:p>
          <a:p>
            <a:pPr algn="ctr"/>
            <a:r>
              <a:rPr lang="en-US" sz="1050" dirty="0"/>
              <a:t>organized by a domain-independent namespace.</a:t>
            </a:r>
            <a:endParaRPr lang="en-TW" sz="1050" dirty="0"/>
          </a:p>
        </p:txBody>
      </p:sp>
      <p:pic>
        <p:nvPicPr>
          <p:cNvPr id="21" name="Picture 2">
            <a:hlinkClick r:id="rId12"/>
            <a:extLst>
              <a:ext uri="{FF2B5EF4-FFF2-40B4-BE49-F238E27FC236}">
                <a16:creationId xmlns:a16="http://schemas.microsoft.com/office/drawing/2014/main" id="{BADA4DE8-592A-E749-AA77-0C07E597CC2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94211" y="1071339"/>
            <a:ext cx="596280" cy="56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962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Cyberspace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All User Accounts can be Equally Created</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Users may do anything Independent of Cyber-Government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Roboto Condensed Light"/>
                <a:sym typeface="Roboto Condensed Light"/>
              </a:rPr>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marR="0" lvl="0" indent="0" algn="l" defTabSz="914400" rtl="0" eaLnBrk="1" fontAlgn="auto" latinLnBrk="0" hangingPunct="1">
              <a:lnSpc>
                <a:spcPct val="22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John Locke’s Theory of Governance</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All Men(Persons) are Created Equal</a:t>
            </a:r>
          </a:p>
          <a:p>
            <a:pPr marL="609600" marR="0" lvl="4"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Certain Basic Rights Exists Independent of Government</a:t>
            </a:r>
          </a:p>
          <a:p>
            <a:pPr marL="609600" marR="0" lvl="2"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Roboto Condensed Light"/>
                <a:sym typeface="Roboto Condensed Light"/>
              </a:rPr>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17567800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48898"/>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Barriers</a:t>
            </a:r>
            <a:endParaRPr dirty="0"/>
          </a:p>
        </p:txBody>
      </p:sp>
      <p:pic>
        <p:nvPicPr>
          <p:cNvPr id="2" name="Picture 1">
            <a:extLst>
              <a:ext uri="{FF2B5EF4-FFF2-40B4-BE49-F238E27FC236}">
                <a16:creationId xmlns:a16="http://schemas.microsoft.com/office/drawing/2014/main" id="{1BAA3F2A-BD58-1346-8FC3-99DAC2B100F6}"/>
              </a:ext>
            </a:extLst>
          </p:cNvPr>
          <p:cNvPicPr>
            <a:picLocks noChangeAspect="1"/>
          </p:cNvPicPr>
          <p:nvPr/>
        </p:nvPicPr>
        <p:blipFill>
          <a:blip r:embed="rId3"/>
          <a:stretch>
            <a:fillRect/>
          </a:stretch>
        </p:blipFill>
        <p:spPr>
          <a:xfrm>
            <a:off x="0" y="1535778"/>
            <a:ext cx="9144000" cy="2071943"/>
          </a:xfrm>
          <a:prstGeom prst="rect">
            <a:avLst/>
          </a:prstGeom>
        </p:spPr>
      </p:pic>
      <p:sp>
        <p:nvSpPr>
          <p:cNvPr id="3" name="Slide Number Placeholder 2">
            <a:extLst>
              <a:ext uri="{FF2B5EF4-FFF2-40B4-BE49-F238E27FC236}">
                <a16:creationId xmlns:a16="http://schemas.microsoft.com/office/drawing/2014/main" id="{8C8BD081-57D4-4449-96AC-B1093A7BFE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214</a:t>
            </a:fld>
            <a:endParaRPr lang="en"/>
          </a:p>
        </p:txBody>
      </p:sp>
    </p:spTree>
    <p:extLst>
      <p:ext uri="{BB962C8B-B14F-4D97-AF65-F5344CB8AC3E}">
        <p14:creationId xmlns:p14="http://schemas.microsoft.com/office/powerpoint/2010/main" val="6928336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215</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93466887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Wednesday Sep 18</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Register on </a:t>
            </a:r>
            <a:r>
              <a:rPr lang="en-TW" dirty="0">
                <a:hlinkClick r:id="rId2"/>
              </a:rPr>
              <a:t>toyhouse.wiki:81</a:t>
            </a:r>
            <a:r>
              <a:rPr lang="en-TW" dirty="0"/>
              <a:t> with an account</a:t>
            </a:r>
          </a:p>
          <a:p>
            <a:pPr lvl="1"/>
            <a:r>
              <a:rPr lang="en-TW" dirty="0"/>
              <a:t>Create a personal page with bio</a:t>
            </a:r>
          </a:p>
          <a:p>
            <a:pPr lvl="1"/>
            <a:r>
              <a:rPr lang="en-TW" dirty="0"/>
              <a:t>Create a link in the personal page to your weekly learning report</a:t>
            </a:r>
          </a:p>
          <a:p>
            <a:pPr lvl="1"/>
            <a:r>
              <a:rPr lang="en-TW" dirty="0"/>
              <a:t>Learn to use Mediawiki’s Hyperlink, Page/Template Transclusion, and Category features </a:t>
            </a:r>
          </a:p>
          <a:p>
            <a:pPr lvl="1"/>
            <a:r>
              <a:rPr lang="en-TW" dirty="0"/>
              <a:t>Start writing your learning report.</a:t>
            </a:r>
          </a:p>
          <a:p>
            <a:pPr lvl="2"/>
            <a:r>
              <a:rPr lang="en-TW" dirty="0"/>
              <a:t>Every week should include a Logic Model (apply Logic Model template)</a:t>
            </a:r>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216</a:t>
            </a:fld>
            <a:endParaRPr lang="en" dirty="0"/>
          </a:p>
        </p:txBody>
      </p:sp>
    </p:spTree>
    <p:extLst>
      <p:ext uri="{BB962C8B-B14F-4D97-AF65-F5344CB8AC3E}">
        <p14:creationId xmlns:p14="http://schemas.microsoft.com/office/powerpoint/2010/main" val="6417830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 on </a:t>
            </a:r>
            <a:r>
              <a:rPr lang="en-US" altLang="zh-CN" dirty="0" err="1"/>
              <a:t>NsM</a:t>
            </a:r>
            <a:r>
              <a:rPr lang="en-US" altLang="zh-CN" dirty="0"/>
              <a:t> before Sep 29, 2021</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personal page with bio</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217</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Tree>
    <p:extLst>
      <p:ext uri="{BB962C8B-B14F-4D97-AF65-F5344CB8AC3E}">
        <p14:creationId xmlns:p14="http://schemas.microsoft.com/office/powerpoint/2010/main" val="14633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6A3789DD-7E49-3747-B8F9-59A8DCFC65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3782" y="1090225"/>
            <a:ext cx="5186705" cy="2960313"/>
          </a:xfrm>
          <a:prstGeom prst="rect">
            <a:avLst/>
          </a:prstGeom>
        </p:spPr>
      </p:pic>
      <p:pic>
        <p:nvPicPr>
          <p:cNvPr id="6146" name="Picture 2" descr="1988_bundledThe life and times of Stephen Wolfram. 1988: Mathematica is bundled on every NeXT computer...">
            <a:extLst>
              <a:ext uri="{FF2B5EF4-FFF2-40B4-BE49-F238E27FC236}">
                <a16:creationId xmlns:a16="http://schemas.microsoft.com/office/drawing/2014/main" id="{43CE23A7-F717-2049-8718-C6449261FE2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28408" y="1239715"/>
            <a:ext cx="3347204" cy="266133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The origin and the Future of the “Web”</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361564" y="4405139"/>
            <a:ext cx="8420895" cy="523220"/>
          </a:xfrm>
          <a:prstGeom prst="rect">
            <a:avLst/>
          </a:prstGeom>
          <a:noFill/>
        </p:spPr>
        <p:txBody>
          <a:bodyPr wrap="none" rtlCol="0">
            <a:spAutoFit/>
          </a:bodyPr>
          <a:lstStyle/>
          <a:p>
            <a:pPr algn="ctr"/>
            <a:r>
              <a:rPr lang="en-US" dirty="0">
                <a:hlinkClick r:id="rId6"/>
              </a:rPr>
              <a:t>Theodore Gray</a:t>
            </a:r>
            <a:r>
              <a:rPr lang="en-US" dirty="0"/>
              <a:t> created an Editable Interface for Computable Documents. </a:t>
            </a:r>
          </a:p>
          <a:p>
            <a:pPr algn="ctr"/>
            <a:r>
              <a:rPr lang="en-US" dirty="0"/>
              <a:t>The technology is based on Mathematica, and was bundled with </a:t>
            </a:r>
            <a:r>
              <a:rPr lang="en-US" dirty="0">
                <a:hlinkClick r:id="rId7"/>
              </a:rPr>
              <a:t>NeXT computers</a:t>
            </a:r>
            <a:r>
              <a:rPr lang="en-US" dirty="0"/>
              <a:t> used by </a:t>
            </a:r>
            <a:r>
              <a:rPr lang="en-US" dirty="0">
                <a:hlinkClick r:id="rId8"/>
              </a:rPr>
              <a:t>Berners-Lee</a:t>
            </a:r>
            <a:r>
              <a:rPr lang="en-US" dirty="0"/>
              <a:t>.</a:t>
            </a:r>
          </a:p>
        </p:txBody>
      </p:sp>
      <p:pic>
        <p:nvPicPr>
          <p:cNvPr id="6" name="Picture 5">
            <a:extLst>
              <a:ext uri="{FF2B5EF4-FFF2-40B4-BE49-F238E27FC236}">
                <a16:creationId xmlns:a16="http://schemas.microsoft.com/office/drawing/2014/main" id="{D573C2BE-C2D9-3646-BD5F-0E36AF93507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827591" y="2492008"/>
            <a:ext cx="2004709" cy="1913131"/>
          </a:xfrm>
          <a:prstGeom prst="rect">
            <a:avLst/>
          </a:prstGeom>
        </p:spPr>
      </p:pic>
      <p:pic>
        <p:nvPicPr>
          <p:cNvPr id="7" name="Picture 6">
            <a:hlinkClick r:id="rId10"/>
            <a:extLst>
              <a:ext uri="{FF2B5EF4-FFF2-40B4-BE49-F238E27FC236}">
                <a16:creationId xmlns:a16="http://schemas.microsoft.com/office/drawing/2014/main" id="{E64E5BFB-6878-8C4D-B4C0-BDF6E6755EB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59667" y="2241797"/>
            <a:ext cx="2616199" cy="1012005"/>
          </a:xfrm>
          <a:prstGeom prst="rect">
            <a:avLst/>
          </a:prstGeom>
        </p:spPr>
      </p:pic>
      <p:pic>
        <p:nvPicPr>
          <p:cNvPr id="10" name="Picture 9">
            <a:hlinkClick r:id="rId12"/>
            <a:extLst>
              <a:ext uri="{FF2B5EF4-FFF2-40B4-BE49-F238E27FC236}">
                <a16:creationId xmlns:a16="http://schemas.microsoft.com/office/drawing/2014/main" id="{D04F4473-062D-ED47-B997-9CEAE92D667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259666" y="3479474"/>
            <a:ext cx="2616199" cy="799904"/>
          </a:xfrm>
          <a:prstGeom prst="rect">
            <a:avLst/>
          </a:prstGeom>
        </p:spPr>
      </p:pic>
    </p:spTree>
    <p:extLst>
      <p:ext uri="{BB962C8B-B14F-4D97-AF65-F5344CB8AC3E}">
        <p14:creationId xmlns:p14="http://schemas.microsoft.com/office/powerpoint/2010/main" val="706686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with Open AI</a:t>
            </a: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1863566" y="4588943"/>
            <a:ext cx="5416868" cy="523220"/>
          </a:xfrm>
          <a:prstGeom prst="rect">
            <a:avLst/>
          </a:prstGeom>
          <a:noFill/>
        </p:spPr>
        <p:txBody>
          <a:bodyPr wrap="none" rtlCol="0">
            <a:spAutoFit/>
          </a:bodyPr>
          <a:lstStyle/>
          <a:p>
            <a:pPr algn="ctr"/>
            <a:r>
              <a:rPr lang="en-US" dirty="0"/>
              <a:t>An “open” Artificial Intelligence resource that is available for “free”.</a:t>
            </a:r>
          </a:p>
          <a:p>
            <a:pPr algn="ctr"/>
            <a:r>
              <a:rPr lang="en-US" dirty="0"/>
              <a:t>It will do your software development work for you for free, too.</a:t>
            </a:r>
          </a:p>
        </p:txBody>
      </p:sp>
      <p:pic>
        <p:nvPicPr>
          <p:cNvPr id="5" name="Picture 4">
            <a:hlinkClick r:id="rId3"/>
            <a:extLst>
              <a:ext uri="{FF2B5EF4-FFF2-40B4-BE49-F238E27FC236}">
                <a16:creationId xmlns:a16="http://schemas.microsoft.com/office/drawing/2014/main" id="{BF8F5FB8-44B0-1E40-B806-D65995C8A6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9602" y="1540933"/>
            <a:ext cx="4576016" cy="2340986"/>
          </a:xfrm>
          <a:prstGeom prst="rect">
            <a:avLst/>
          </a:prstGeom>
        </p:spPr>
      </p:pic>
      <p:pic>
        <p:nvPicPr>
          <p:cNvPr id="7170" name="Picture 2" descr="Sam Altman TechCrunch SF 2019 Day 2 Oct 3 (cropped).jpg">
            <a:hlinkClick r:id="rId5"/>
            <a:extLst>
              <a:ext uri="{FF2B5EF4-FFF2-40B4-BE49-F238E27FC236}">
                <a16:creationId xmlns:a16="http://schemas.microsoft.com/office/drawing/2014/main" id="{4B752303-E4B9-B444-924B-D611C3F30FE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2782" y="1743015"/>
            <a:ext cx="1904397" cy="19823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PT-3 vs Human Brain - YouTube">
            <a:hlinkClick r:id="rId7"/>
            <a:extLst>
              <a:ext uri="{FF2B5EF4-FFF2-40B4-BE49-F238E27FC236}">
                <a16:creationId xmlns:a16="http://schemas.microsoft.com/office/drawing/2014/main" id="{D9EF7590-3792-CD45-BEBB-943062EBF93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1700" y="1540933"/>
            <a:ext cx="4018844" cy="2260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9"/>
            <a:extLst>
              <a:ext uri="{FF2B5EF4-FFF2-40B4-BE49-F238E27FC236}">
                <a16:creationId xmlns:a16="http://schemas.microsoft.com/office/drawing/2014/main" id="{CBAED4AD-AD71-1E4A-9F58-886AA687B20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30750" y="3615175"/>
            <a:ext cx="1482499" cy="973768"/>
          </a:xfrm>
          <a:prstGeom prst="rect">
            <a:avLst/>
          </a:prstGeom>
        </p:spPr>
      </p:pic>
    </p:spTree>
    <p:extLst>
      <p:ext uri="{BB962C8B-B14F-4D97-AF65-F5344CB8AC3E}">
        <p14:creationId xmlns:p14="http://schemas.microsoft.com/office/powerpoint/2010/main" val="605118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Chinese Pre-Trained Neural Network</a:t>
            </a:r>
            <a:endParaRPr lang="en-TW" sz="2000" dirty="0"/>
          </a:p>
        </p:txBody>
      </p:sp>
      <p:pic>
        <p:nvPicPr>
          <p:cNvPr id="3" name="Picture 2">
            <a:hlinkClick r:id="rId3"/>
            <a:extLst>
              <a:ext uri="{FF2B5EF4-FFF2-40B4-BE49-F238E27FC236}">
                <a16:creationId xmlns:a16="http://schemas.microsoft.com/office/drawing/2014/main" id="{3BC03DEC-8050-A245-BFCB-CB808F609FBB}"/>
              </a:ext>
            </a:extLst>
          </p:cNvPr>
          <p:cNvPicPr>
            <a:picLocks noChangeAspect="1"/>
          </p:cNvPicPr>
          <p:nvPr/>
        </p:nvPicPr>
        <p:blipFill>
          <a:blip r:embed="rId4"/>
          <a:stretch>
            <a:fillRect/>
          </a:stretch>
        </p:blipFill>
        <p:spPr>
          <a:xfrm>
            <a:off x="1728285" y="914400"/>
            <a:ext cx="5687429" cy="4017503"/>
          </a:xfrm>
          <a:prstGeom prst="rect">
            <a:avLst/>
          </a:prstGeom>
        </p:spPr>
      </p:pic>
      <p:sp>
        <p:nvSpPr>
          <p:cNvPr id="4" name="TextBox 3">
            <a:extLst>
              <a:ext uri="{FF2B5EF4-FFF2-40B4-BE49-F238E27FC236}">
                <a16:creationId xmlns:a16="http://schemas.microsoft.com/office/drawing/2014/main" id="{F4B0663F-50B8-4648-A188-D20BAC7F7C07}"/>
              </a:ext>
            </a:extLst>
          </p:cNvPr>
          <p:cNvSpPr txBox="1"/>
          <p:nvPr/>
        </p:nvSpPr>
        <p:spPr>
          <a:xfrm>
            <a:off x="3609235" y="4778014"/>
            <a:ext cx="1925527" cy="307777"/>
          </a:xfrm>
          <a:prstGeom prst="rect">
            <a:avLst/>
          </a:prstGeom>
          <a:noFill/>
        </p:spPr>
        <p:txBody>
          <a:bodyPr wrap="none" rtlCol="0">
            <a:spAutoFit/>
          </a:bodyPr>
          <a:lstStyle/>
          <a:p>
            <a:r>
              <a:rPr lang="en-US" dirty="0">
                <a:hlinkClick r:id="rId3"/>
              </a:rPr>
              <a:t>https://</a:t>
            </a:r>
            <a:r>
              <a:rPr lang="en-US" dirty="0" err="1">
                <a:hlinkClick r:id="rId3"/>
              </a:rPr>
              <a:t>cpm.baai.ac.cn</a:t>
            </a:r>
            <a:endParaRPr lang="en-TW" dirty="0"/>
          </a:p>
        </p:txBody>
      </p:sp>
    </p:spTree>
    <p:extLst>
      <p:ext uri="{BB962C8B-B14F-4D97-AF65-F5344CB8AC3E}">
        <p14:creationId xmlns:p14="http://schemas.microsoft.com/office/powerpoint/2010/main" val="2355754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Another Chinese Pre-Trained Neural Network</a:t>
            </a:r>
            <a:endParaRPr lang="en-TW" sz="2000" dirty="0"/>
          </a:p>
        </p:txBody>
      </p:sp>
      <p:sp>
        <p:nvSpPr>
          <p:cNvPr id="4" name="TextBox 3">
            <a:extLst>
              <a:ext uri="{FF2B5EF4-FFF2-40B4-BE49-F238E27FC236}">
                <a16:creationId xmlns:a16="http://schemas.microsoft.com/office/drawing/2014/main" id="{F4B0663F-50B8-4648-A188-D20BAC7F7C07}"/>
              </a:ext>
            </a:extLst>
          </p:cNvPr>
          <p:cNvSpPr txBox="1"/>
          <p:nvPr/>
        </p:nvSpPr>
        <p:spPr>
          <a:xfrm>
            <a:off x="1996612" y="4778013"/>
            <a:ext cx="5150769" cy="307777"/>
          </a:xfrm>
          <a:prstGeom prst="rect">
            <a:avLst/>
          </a:prstGeom>
          <a:noFill/>
        </p:spPr>
        <p:txBody>
          <a:bodyPr wrap="none" rtlCol="0">
            <a:spAutoFit/>
          </a:bodyPr>
          <a:lstStyle/>
          <a:p>
            <a:r>
              <a:rPr lang="en-US" dirty="0">
                <a:hlinkClick r:id="rId3"/>
              </a:rPr>
              <a:t>https://</a:t>
            </a:r>
            <a:r>
              <a:rPr lang="en-US" dirty="0" err="1">
                <a:hlinkClick r:id="rId3"/>
              </a:rPr>
              <a:t>git.openi.org.cn</a:t>
            </a:r>
            <a:r>
              <a:rPr lang="en-US" dirty="0">
                <a:hlinkClick r:id="rId3"/>
              </a:rPr>
              <a:t>/PCL-</a:t>
            </a:r>
            <a:r>
              <a:rPr lang="en-US" dirty="0" err="1">
                <a:hlinkClick r:id="rId3"/>
              </a:rPr>
              <a:t>Platform.Intelligence</a:t>
            </a:r>
            <a:r>
              <a:rPr lang="en-US" dirty="0">
                <a:hlinkClick r:id="rId3"/>
              </a:rPr>
              <a:t>/</a:t>
            </a:r>
            <a:r>
              <a:rPr lang="en-US" dirty="0" err="1">
                <a:hlinkClick r:id="rId3"/>
              </a:rPr>
              <a:t>PanGu</a:t>
            </a:r>
            <a:r>
              <a:rPr lang="en-US" dirty="0">
                <a:hlinkClick r:id="rId3"/>
              </a:rPr>
              <a:t>-Alpha</a:t>
            </a:r>
            <a:endParaRPr lang="en-TW" dirty="0"/>
          </a:p>
        </p:txBody>
      </p:sp>
      <p:pic>
        <p:nvPicPr>
          <p:cNvPr id="2" name="Picture 1">
            <a:extLst>
              <a:ext uri="{FF2B5EF4-FFF2-40B4-BE49-F238E27FC236}">
                <a16:creationId xmlns:a16="http://schemas.microsoft.com/office/drawing/2014/main" id="{FFAE6653-F43B-A04A-84E5-933E4E2272E8}"/>
              </a:ext>
            </a:extLst>
          </p:cNvPr>
          <p:cNvPicPr>
            <a:picLocks noChangeAspect="1"/>
          </p:cNvPicPr>
          <p:nvPr/>
        </p:nvPicPr>
        <p:blipFill>
          <a:blip r:embed="rId4"/>
          <a:stretch>
            <a:fillRect/>
          </a:stretch>
        </p:blipFill>
        <p:spPr>
          <a:xfrm>
            <a:off x="2146971" y="990810"/>
            <a:ext cx="4850049" cy="3707665"/>
          </a:xfrm>
          <a:prstGeom prst="rect">
            <a:avLst/>
          </a:prstGeom>
        </p:spPr>
      </p:pic>
    </p:spTree>
    <p:extLst>
      <p:ext uri="{BB962C8B-B14F-4D97-AF65-F5344CB8AC3E}">
        <p14:creationId xmlns:p14="http://schemas.microsoft.com/office/powerpoint/2010/main" val="2326758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Another Neural Network Open Source Tool</a:t>
            </a:r>
            <a:endParaRPr lang="en-TW" sz="2000" dirty="0"/>
          </a:p>
        </p:txBody>
      </p:sp>
      <p:sp>
        <p:nvSpPr>
          <p:cNvPr id="4" name="TextBox 3">
            <a:extLst>
              <a:ext uri="{FF2B5EF4-FFF2-40B4-BE49-F238E27FC236}">
                <a16:creationId xmlns:a16="http://schemas.microsoft.com/office/drawing/2014/main" id="{F4B0663F-50B8-4648-A188-D20BAC7F7C07}"/>
              </a:ext>
            </a:extLst>
          </p:cNvPr>
          <p:cNvSpPr txBox="1"/>
          <p:nvPr/>
        </p:nvSpPr>
        <p:spPr>
          <a:xfrm>
            <a:off x="3977125" y="4770456"/>
            <a:ext cx="1189749" cy="307777"/>
          </a:xfrm>
          <a:prstGeom prst="rect">
            <a:avLst/>
          </a:prstGeom>
          <a:noFill/>
        </p:spPr>
        <p:txBody>
          <a:bodyPr wrap="none" rtlCol="0">
            <a:spAutoFit/>
          </a:bodyPr>
          <a:lstStyle/>
          <a:p>
            <a:r>
              <a:rPr lang="en-US" dirty="0">
                <a:hlinkClick r:id="rId3"/>
              </a:rPr>
              <a:t>https://</a:t>
            </a:r>
            <a:r>
              <a:rPr lang="en-US" dirty="0" err="1">
                <a:hlinkClick r:id="rId3"/>
              </a:rPr>
              <a:t>jina.ai</a:t>
            </a:r>
            <a:endParaRPr lang="en-TW" dirty="0"/>
          </a:p>
        </p:txBody>
      </p:sp>
      <p:pic>
        <p:nvPicPr>
          <p:cNvPr id="3" name="Picture 2">
            <a:extLst>
              <a:ext uri="{FF2B5EF4-FFF2-40B4-BE49-F238E27FC236}">
                <a16:creationId xmlns:a16="http://schemas.microsoft.com/office/drawing/2014/main" id="{BD3EE0A6-0606-7849-8E6B-4D358E0CA1A8}"/>
              </a:ext>
            </a:extLst>
          </p:cNvPr>
          <p:cNvPicPr>
            <a:picLocks noChangeAspect="1"/>
          </p:cNvPicPr>
          <p:nvPr/>
        </p:nvPicPr>
        <p:blipFill>
          <a:blip r:embed="rId4"/>
          <a:stretch>
            <a:fillRect/>
          </a:stretch>
        </p:blipFill>
        <p:spPr>
          <a:xfrm>
            <a:off x="1292970" y="1017725"/>
            <a:ext cx="6558057" cy="3551218"/>
          </a:xfrm>
          <a:prstGeom prst="rect">
            <a:avLst/>
          </a:prstGeom>
        </p:spPr>
      </p:pic>
    </p:spTree>
    <p:extLst>
      <p:ext uri="{BB962C8B-B14F-4D97-AF65-F5344CB8AC3E}">
        <p14:creationId xmlns:p14="http://schemas.microsoft.com/office/powerpoint/2010/main" val="3355700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Name Space Management:</a:t>
            </a:r>
          </a:p>
          <a:p>
            <a:pPr lvl="1"/>
            <a:r>
              <a:rPr lang="en-US" dirty="0"/>
              <a:t>Ontology</a:t>
            </a:r>
            <a:r>
              <a:rPr lang="en-US" altLang="zh-CN" dirty="0"/>
              <a:t>/</a:t>
            </a:r>
            <a:r>
              <a:rPr lang="zh-TW" altLang="en-US" dirty="0"/>
              <a:t>本体论</a:t>
            </a:r>
            <a:r>
              <a:rPr lang="en-US" dirty="0"/>
              <a:t>: </a:t>
            </a:r>
            <a:r>
              <a:rPr lang="en-US" dirty="0">
                <a:hlinkClick r:id="rId2"/>
              </a:rPr>
              <a:t>the philosophical study of being.  (Wikipedia)</a:t>
            </a:r>
            <a:endParaRPr lang="en-US" dirty="0"/>
          </a:p>
          <a:p>
            <a:pPr lvl="1"/>
            <a:r>
              <a:rPr lang="en-US" dirty="0"/>
              <a:t>Epistemology/</a:t>
            </a:r>
            <a:r>
              <a:rPr lang="en-US" dirty="0" err="1"/>
              <a:t>知识论</a:t>
            </a:r>
            <a:r>
              <a:rPr lang="en-US" altLang="zh-CN" dirty="0"/>
              <a:t>: </a:t>
            </a:r>
            <a:r>
              <a:rPr lang="en-US" dirty="0">
                <a:hlinkClick r:id="rId3"/>
              </a:rPr>
              <a:t>a theory of knowledge, (Standord Philosophy Encyclopedia)</a:t>
            </a:r>
            <a:r>
              <a:rPr lang="zh-CN" altLang="en-US" dirty="0"/>
              <a:t> </a:t>
            </a:r>
            <a:endParaRPr lang="en-US" dirty="0"/>
          </a:p>
          <a:p>
            <a:pPr lvl="1"/>
            <a:r>
              <a:rPr lang="en-US" dirty="0"/>
              <a:t>Universal Resource Locator/Indicator(URL/URI) : </a:t>
            </a:r>
            <a:r>
              <a:rPr lang="en-US" dirty="0">
                <a:hlinkClick r:id="rId4"/>
              </a:rPr>
              <a:t>a string representing global resources</a:t>
            </a:r>
            <a:endParaRPr lang="en-US" dirty="0"/>
          </a:p>
          <a:p>
            <a:pPr lvl="1"/>
            <a:endParaRPr lang="en-US" dirty="0"/>
          </a:p>
          <a:p>
            <a:r>
              <a:rPr lang="en-US" dirty="0" err="1"/>
              <a:t>NsM</a:t>
            </a:r>
            <a:r>
              <a:rPr lang="en-US" dirty="0"/>
              <a:t> related Ideas:</a:t>
            </a:r>
          </a:p>
          <a:p>
            <a:pPr lvl="1"/>
            <a:r>
              <a:rPr lang="en-US" dirty="0"/>
              <a:t>CAP Theorem: Consistency, Availability, and Performance face contentious tradeoffs.</a:t>
            </a:r>
          </a:p>
          <a:p>
            <a:pPr lvl="1"/>
            <a:r>
              <a:rPr lang="en-US" dirty="0"/>
              <a:t>System properties: Correctness = Liveness * Safety, Trust-worthy Data</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spTree>
    <p:extLst>
      <p:ext uri="{BB962C8B-B14F-4D97-AF65-F5344CB8AC3E}">
        <p14:creationId xmlns:p14="http://schemas.microsoft.com/office/powerpoint/2010/main" val="2236180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pPr algn="ctr"/>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1700" y="1575880"/>
            <a:ext cx="4055797" cy="3278038"/>
          </a:xfrm>
          <a:prstGeom prst="rect">
            <a:avLst/>
          </a:prstGeom>
        </p:spPr>
      </p:pic>
      <p:pic>
        <p:nvPicPr>
          <p:cNvPr id="4" name="Picture 2">
            <a:hlinkClick r:id="rId4"/>
            <a:extLst>
              <a:ext uri="{FF2B5EF4-FFF2-40B4-BE49-F238E27FC236}">
                <a16:creationId xmlns:a16="http://schemas.microsoft.com/office/drawing/2014/main" id="{4CF924C4-5F6F-4A43-AC9E-BF049BD5459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6505" y="1575880"/>
            <a:ext cx="3925552" cy="3278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66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Tree>
    <p:extLst>
      <p:ext uri="{BB962C8B-B14F-4D97-AF65-F5344CB8AC3E}">
        <p14:creationId xmlns:p14="http://schemas.microsoft.com/office/powerpoint/2010/main" val="2272941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1597" y="728002"/>
            <a:ext cx="8459504" cy="3691250"/>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a:latin typeface="Bank Gothic Medium" pitchFamily="2" charset="77"/>
              </a:rPr>
              <a:t>Conditions</a:t>
            </a:r>
            <a:r>
              <a:rPr lang="en-US" sz="1800" b="1">
                <a:latin typeface="Bank Gothic Medium" pitchFamily="2" charset="77"/>
              </a:rPr>
              <a:t>: </a:t>
            </a:r>
            <a:r>
              <a:rPr lang="en-US" sz="15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524423" y="2579728"/>
            <a:ext cx="2430000" cy="157469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lumMod val="95000"/>
                    <a:lumOff val="5000"/>
                  </a:schemeClr>
                </a:solidFill>
                <a:latin typeface="Bank Gothic Medium" pitchFamily="2" charset="77"/>
              </a:rPr>
              <a:t>Outputs</a:t>
            </a:r>
          </a:p>
          <a:p>
            <a:r>
              <a:rPr lang="en-US" sz="1500" dirty="0">
                <a:solidFill>
                  <a:schemeClr val="tx1">
                    <a:lumMod val="95000"/>
                    <a:lumOff val="5000"/>
                  </a:schemeClr>
                </a:solidFill>
                <a:latin typeface="Avenir Next Condensed Ultra Lig" panose="020B0206020202020204" pitchFamily="34" charset="77"/>
              </a:rPr>
              <a:t>A list of noun phrases that  declares the deliverable </a:t>
            </a:r>
            <a:r>
              <a:rPr lang="en-US" sz="15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2959533" y="2516182"/>
            <a:ext cx="2863988" cy="1755074"/>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tx1">
                    <a:lumMod val="95000"/>
                    <a:lumOff val="5000"/>
                  </a:schemeClr>
                </a:solidFill>
                <a:latin typeface="Bank Gothic Medium" pitchFamily="2" charset="77"/>
              </a:rPr>
              <a:t>Activities</a:t>
            </a:r>
          </a:p>
          <a:p>
            <a:r>
              <a:rPr lang="en-US" altLang="zh-CN" sz="15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15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sz="1050"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5823521" y="2584762"/>
            <a:ext cx="2815048" cy="1574696"/>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a:solidFill>
                  <a:schemeClr val="tx1">
                    <a:lumMod val="95000"/>
                    <a:lumOff val="5000"/>
                  </a:schemeClr>
                </a:solidFill>
                <a:latin typeface="Bank Gothic Medium" pitchFamily="2" charset="77"/>
              </a:rPr>
              <a:t>Inputs</a:t>
            </a:r>
          </a:p>
          <a:p>
            <a:r>
              <a:rPr lang="en-US" altLang="zh-CN" sz="15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sz="1050"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094964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 Same Side Corner Rectangle 12">
            <a:extLst>
              <a:ext uri="{FF2B5EF4-FFF2-40B4-BE49-F238E27FC236}">
                <a16:creationId xmlns:a16="http://schemas.microsoft.com/office/drawing/2014/main" id="{9EEABBC8-CD11-004E-B79F-BFC35F53B25C}"/>
              </a:ext>
            </a:extLst>
          </p:cNvPr>
          <p:cNvSpPr/>
          <p:nvPr/>
        </p:nvSpPr>
        <p:spPr>
          <a:xfrm>
            <a:off x="308314" y="774821"/>
            <a:ext cx="8459504" cy="369125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5100" rtlCol="0" anchor="t"/>
          <a:lstStyle/>
          <a:p>
            <a:pPr algn="ctr"/>
            <a:endParaRPr lang="en-US" sz="1500" b="1" dirty="0">
              <a:solidFill>
                <a:schemeClr val="tx1"/>
              </a:solidFill>
            </a:endParaRPr>
          </a:p>
        </p:txBody>
      </p:sp>
      <p:sp>
        <p:nvSpPr>
          <p:cNvPr id="4" name="Rounded Rectangle 3">
            <a:extLst>
              <a:ext uri="{FF2B5EF4-FFF2-40B4-BE49-F238E27FC236}">
                <a16:creationId xmlns:a16="http://schemas.microsoft.com/office/drawing/2014/main" id="{17140F60-F199-0B47-A0A3-696AF8A317C0}"/>
              </a:ext>
            </a:extLst>
          </p:cNvPr>
          <p:cNvSpPr/>
          <p:nvPr/>
        </p:nvSpPr>
        <p:spPr>
          <a:xfrm>
            <a:off x="192883" y="140707"/>
            <a:ext cx="8690369" cy="440795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800" dirty="0">
                <a:latin typeface="Bank Gothic Medium" pitchFamily="2" charset="77"/>
              </a:rPr>
              <a:t>  </a:t>
            </a:r>
            <a:r>
              <a:rPr lang="en-US" sz="1800" b="1" dirty="0">
                <a:solidFill>
                  <a:schemeClr val="tx1">
                    <a:lumMod val="95000"/>
                    <a:lumOff val="5000"/>
                  </a:schemeClr>
                </a:solidFill>
                <a:latin typeface="Bank Gothic Medium" pitchFamily="2" charset="77"/>
              </a:rPr>
              <a:t>Context:</a:t>
            </a:r>
            <a:r>
              <a:rPr lang="en-US" sz="1800" b="1"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A two vessel system containing moving particles of varying speeds.</a:t>
            </a:r>
          </a:p>
        </p:txBody>
      </p:sp>
      <p:sp>
        <p:nvSpPr>
          <p:cNvPr id="12" name="TextBox 11">
            <a:extLst>
              <a:ext uri="{FF2B5EF4-FFF2-40B4-BE49-F238E27FC236}">
                <a16:creationId xmlns:a16="http://schemas.microsoft.com/office/drawing/2014/main" id="{84627740-7F75-514C-AE63-691AEC8EF55E}"/>
              </a:ext>
            </a:extLst>
          </p:cNvPr>
          <p:cNvSpPr txBox="1"/>
          <p:nvPr/>
        </p:nvSpPr>
        <p:spPr>
          <a:xfrm>
            <a:off x="2913207" y="2211798"/>
            <a:ext cx="3296095" cy="323165"/>
          </a:xfrm>
          <a:prstGeom prst="rect">
            <a:avLst/>
          </a:prstGeom>
          <a:noFill/>
        </p:spPr>
        <p:txBody>
          <a:bodyPr wrap="none" rtlCol="0">
            <a:spAutoFit/>
          </a:bodyPr>
          <a:lstStyle/>
          <a:p>
            <a:pPr algn="ctr"/>
            <a:r>
              <a:rPr lang="en-US" sz="15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226812" y="4419252"/>
            <a:ext cx="8690371" cy="677726"/>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Bank Gothic Medium" pitchFamily="2" charset="77"/>
              </a:rPr>
              <a:t>Boundary</a:t>
            </a:r>
            <a:r>
              <a:rPr lang="zh-CN" altLang="en-US" sz="1800" b="1" dirty="0">
                <a:latin typeface="Bank Gothic Medium" pitchFamily="2" charset="77"/>
              </a:rPr>
              <a:t> </a:t>
            </a:r>
            <a:r>
              <a:rPr lang="en-US" altLang="zh-CN" sz="1800" b="1" dirty="0">
                <a:latin typeface="Bank Gothic Medium" pitchFamily="2" charset="77"/>
              </a:rPr>
              <a:t>Conditions</a:t>
            </a:r>
            <a:r>
              <a:rPr lang="en-US" sz="1800" b="1" dirty="0">
                <a:latin typeface="Bank Gothic Medium" pitchFamily="2" charset="77"/>
              </a:rPr>
              <a:t>: </a:t>
            </a:r>
            <a:r>
              <a:rPr lang="en-US" sz="1500" dirty="0">
                <a:latin typeface="Avenir Next Condensed Ultra Lig" panose="020B0206020202020204" pitchFamily="34" charset="77"/>
              </a:rPr>
              <a:t>The Maxwell’s Demon’s decision powers can be externally supplied from outside the two vessel system.</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491517" y="1102044"/>
            <a:ext cx="8133157" cy="934407"/>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Goal</a:t>
              </a:r>
              <a:r>
                <a:rPr lang="en-US" sz="1800" dirty="0">
                  <a:solidFill>
                    <a:schemeClr val="tx1">
                      <a:lumMod val="95000"/>
                      <a:lumOff val="5000"/>
                    </a:schemeClr>
                  </a:solidFill>
                  <a:latin typeface="Bank Gothic Medium" pitchFamily="2" charset="77"/>
                </a:rPr>
                <a:t>:</a:t>
              </a:r>
              <a:r>
                <a:rPr lang="en-US" sz="1050" dirty="0">
                  <a:solidFill>
                    <a:schemeClr val="tx1">
                      <a:lumMod val="95000"/>
                      <a:lumOff val="5000"/>
                    </a:schemeClr>
                  </a:solidFill>
                </a:rPr>
                <a:t>   </a:t>
              </a:r>
              <a:r>
                <a:rPr lang="en-US" sz="1500" dirty="0">
                  <a:solidFill>
                    <a:schemeClr val="tx1">
                      <a:lumMod val="95000"/>
                      <a:lumOff val="5000"/>
                    </a:schemeClr>
                  </a:solidFill>
                  <a:latin typeface="Avenir Next Condensed Ultra Lig" panose="020B0206020202020204" pitchFamily="34" charset="77"/>
                </a:rPr>
                <a:t>Let particles moving at speed higher than average to the left vessel, and  lower than average particles to the right vessel.</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95000"/>
                      <a:lumOff val="5000"/>
                    </a:schemeClr>
                  </a:solidFill>
                  <a:latin typeface="Bank Gothic Medium" pitchFamily="2" charset="77"/>
                </a:rPr>
                <a:t>Measurable Effects</a:t>
              </a:r>
              <a:r>
                <a:rPr lang="en-US" sz="1800" dirty="0">
                  <a:solidFill>
                    <a:schemeClr val="tx1">
                      <a:lumMod val="95000"/>
                      <a:lumOff val="5000"/>
                    </a:schemeClr>
                  </a:solidFill>
                  <a:latin typeface="Bank Gothic Medium" pitchFamily="2" charset="77"/>
                </a:rPr>
                <a:t>: </a:t>
              </a:r>
              <a:r>
                <a:rPr lang="en-US" sz="1500" dirty="0">
                  <a:solidFill>
                    <a:schemeClr val="tx1">
                      <a:lumMod val="95000"/>
                      <a:lumOff val="5000"/>
                    </a:schemeClr>
                  </a:solidFill>
                  <a:latin typeface="Avenir Next Condensed Ultra Lig" panose="020B0206020202020204" pitchFamily="34" charset="77"/>
                </a:rPr>
                <a:t>Total average speed of all particles, and final distribution of moving particles.</a:t>
              </a:r>
            </a:p>
          </p:txBody>
        </p:sp>
      </p:grpSp>
      <p:sp>
        <p:nvSpPr>
          <p:cNvPr id="27" name="TextBox 11">
            <a:extLst>
              <a:ext uri="{FF2B5EF4-FFF2-40B4-BE49-F238E27FC236}">
                <a16:creationId xmlns:a16="http://schemas.microsoft.com/office/drawing/2014/main" id="{1683906C-E8C4-422F-AA3A-E6983CFCC0D8}"/>
              </a:ext>
            </a:extLst>
          </p:cNvPr>
          <p:cNvSpPr txBox="1"/>
          <p:nvPr/>
        </p:nvSpPr>
        <p:spPr>
          <a:xfrm>
            <a:off x="3499138" y="774822"/>
            <a:ext cx="2215671" cy="323165"/>
          </a:xfrm>
          <a:prstGeom prst="rect">
            <a:avLst/>
          </a:prstGeom>
          <a:noFill/>
        </p:spPr>
        <p:txBody>
          <a:bodyPr wrap="none" rtlCol="0">
            <a:spAutoFit/>
          </a:bodyPr>
          <a:lstStyle/>
          <a:p>
            <a:pPr algn="ctr"/>
            <a:r>
              <a:rPr lang="en-US" altLang="zh-CN" sz="15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341597" y="2232580"/>
            <a:ext cx="845950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63E4EC3-7221-324E-AFA5-A8A101886CBF}"/>
              </a:ext>
            </a:extLst>
          </p:cNvPr>
          <p:cNvSpPr/>
          <p:nvPr/>
        </p:nvSpPr>
        <p:spPr>
          <a:xfrm>
            <a:off x="5794716"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Right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22" name="Rectangle 21">
            <a:extLst>
              <a:ext uri="{FF2B5EF4-FFF2-40B4-BE49-F238E27FC236}">
                <a16:creationId xmlns:a16="http://schemas.microsoft.com/office/drawing/2014/main" id="{E1AA306A-EBAC-B64B-A9FD-F64BE8DB09C7}"/>
              </a:ext>
            </a:extLst>
          </p:cNvPr>
          <p:cNvSpPr/>
          <p:nvPr/>
        </p:nvSpPr>
        <p:spPr>
          <a:xfrm>
            <a:off x="491517" y="2547772"/>
            <a:ext cx="2829957" cy="16753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Left Vessel</a:t>
            </a:r>
          </a:p>
          <a:p>
            <a:r>
              <a:rPr lang="en-US" altLang="zh-CN" sz="1050" dirty="0">
                <a:solidFill>
                  <a:schemeClr val="tx1">
                    <a:lumMod val="95000"/>
                    <a:lumOff val="5000"/>
                  </a:schemeClr>
                </a:solidFill>
                <a:latin typeface="Avenir Next Condensed Ultra Lig" panose="020B0206020202020204" pitchFamily="34" charset="77"/>
              </a:rPr>
              <a:t>Particles moving about from initial condition to the end of the last action of Maxwell’s Demon</a:t>
            </a:r>
          </a:p>
          <a:p>
            <a:pPr algn="ctr"/>
            <a:endParaRPr lang="zh-CN" altLang="en-US" sz="1050" dirty="0"/>
          </a:p>
        </p:txBody>
      </p:sp>
      <p:sp>
        <p:nvSpPr>
          <p:cNvPr id="9" name="Left-Right Arrow 8">
            <a:extLst>
              <a:ext uri="{FF2B5EF4-FFF2-40B4-BE49-F238E27FC236}">
                <a16:creationId xmlns:a16="http://schemas.microsoft.com/office/drawing/2014/main" id="{15373539-3253-A040-8508-2365E2E949EA}"/>
              </a:ext>
            </a:extLst>
          </p:cNvPr>
          <p:cNvSpPr/>
          <p:nvPr/>
        </p:nvSpPr>
        <p:spPr>
          <a:xfrm>
            <a:off x="3341849" y="2470297"/>
            <a:ext cx="2503968" cy="1711238"/>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lumMod val="95000"/>
                    <a:lumOff val="5000"/>
                  </a:schemeClr>
                </a:solidFill>
                <a:latin typeface="Bank Gothic Medium" pitchFamily="2" charset="77"/>
              </a:rPr>
              <a:t>Activities of</a:t>
            </a:r>
          </a:p>
          <a:p>
            <a:pPr algn="ctr"/>
            <a:r>
              <a:rPr lang="en-US" altLang="zh-CN" sz="1500" b="1" dirty="0">
                <a:solidFill>
                  <a:schemeClr val="tx1">
                    <a:lumMod val="95000"/>
                    <a:lumOff val="5000"/>
                  </a:schemeClr>
                </a:solidFill>
                <a:latin typeface="Bank Gothic Medium" pitchFamily="2" charset="77"/>
              </a:rPr>
              <a:t>Maxwell’s Demon </a:t>
            </a:r>
          </a:p>
        </p:txBody>
      </p:sp>
      <p:sp>
        <p:nvSpPr>
          <p:cNvPr id="10" name="TextBox 9">
            <a:extLst>
              <a:ext uri="{FF2B5EF4-FFF2-40B4-BE49-F238E27FC236}">
                <a16:creationId xmlns:a16="http://schemas.microsoft.com/office/drawing/2014/main" id="{6BFD0EE9-F5A2-464C-AFDF-ECDF9FCB2776}"/>
              </a:ext>
            </a:extLst>
          </p:cNvPr>
          <p:cNvSpPr txBox="1"/>
          <p:nvPr/>
        </p:nvSpPr>
        <p:spPr>
          <a:xfrm>
            <a:off x="3133602" y="4013765"/>
            <a:ext cx="3279231" cy="577081"/>
          </a:xfrm>
          <a:prstGeom prst="rect">
            <a:avLst/>
          </a:prstGeom>
          <a:noFill/>
        </p:spPr>
        <p:txBody>
          <a:bodyPr wrap="none" rtlCol="0">
            <a:spAutoFit/>
          </a:bodyPr>
          <a:lstStyle/>
          <a:p>
            <a:pPr algn="ctr"/>
            <a:r>
              <a:rPr lang="en-US" altLang="zh-CN" sz="1050" dirty="0">
                <a:solidFill>
                  <a:schemeClr val="tx1">
                    <a:lumMod val="95000"/>
                    <a:lumOff val="5000"/>
                  </a:schemeClr>
                </a:solidFill>
                <a:latin typeface="Avenir Next Condensed Ultra Lig" panose="020B0206020202020204" pitchFamily="34" charset="77"/>
              </a:rPr>
              <a:t>Continuously observe the Average Speed of all Particles</a:t>
            </a:r>
          </a:p>
          <a:p>
            <a:pPr algn="ctr"/>
            <a:r>
              <a:rPr lang="en-US" altLang="zh-CN" sz="1050" dirty="0">
                <a:solidFill>
                  <a:schemeClr val="tx1">
                    <a:lumMod val="95000"/>
                    <a:lumOff val="5000"/>
                  </a:schemeClr>
                </a:solidFill>
                <a:latin typeface="Avenir Next Condensed Ultra Lig" panose="020B0206020202020204" pitchFamily="34" charset="77"/>
              </a:rPr>
              <a:t>Move faster than average particles to the left, and the others to the right</a:t>
            </a:r>
          </a:p>
          <a:p>
            <a:endParaRPr lang="en-CN" sz="1050" dirty="0"/>
          </a:p>
        </p:txBody>
      </p:sp>
      <p:sp>
        <p:nvSpPr>
          <p:cNvPr id="2" name="TextBox 1">
            <a:extLst>
              <a:ext uri="{FF2B5EF4-FFF2-40B4-BE49-F238E27FC236}">
                <a16:creationId xmlns:a16="http://schemas.microsoft.com/office/drawing/2014/main" id="{C3605304-A3E4-2841-ABB4-582E473791C1}"/>
              </a:ext>
            </a:extLst>
          </p:cNvPr>
          <p:cNvSpPr txBox="1"/>
          <p:nvPr/>
        </p:nvSpPr>
        <p:spPr>
          <a:xfrm>
            <a:off x="2622738" y="69434"/>
            <a:ext cx="3897221" cy="584775"/>
          </a:xfrm>
          <a:prstGeom prst="rect">
            <a:avLst/>
          </a:prstGeom>
          <a:noFill/>
        </p:spPr>
        <p:txBody>
          <a:bodyPr wrap="none" rtlCol="0">
            <a:spAutoFit/>
          </a:bodyPr>
          <a:lstStyle/>
          <a:p>
            <a:r>
              <a:rPr lang="en-TW" sz="3200" dirty="0">
                <a:solidFill>
                  <a:srgbClr val="FF0000"/>
                </a:solidFill>
              </a:rPr>
              <a:t>Sample Logic Model</a:t>
            </a:r>
          </a:p>
        </p:txBody>
      </p:sp>
    </p:spTree>
    <p:extLst>
      <p:ext uri="{BB962C8B-B14F-4D97-AF65-F5344CB8AC3E}">
        <p14:creationId xmlns:p14="http://schemas.microsoft.com/office/powerpoint/2010/main" val="37508313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83614B61-5CA3-B34F-A083-B300B5AB2D32}"/>
              </a:ext>
            </a:extLst>
          </p:cNvPr>
          <p:cNvPicPr>
            <a:picLocks noChangeAspect="1"/>
          </p:cNvPicPr>
          <p:nvPr/>
        </p:nvPicPr>
        <p:blipFill>
          <a:blip r:embed="rId4"/>
          <a:stretch>
            <a:fillRect/>
          </a:stretch>
        </p:blipFill>
        <p:spPr>
          <a:xfrm>
            <a:off x="1421210" y="1032234"/>
            <a:ext cx="6301579" cy="4026319"/>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Unified Namespace</a:t>
            </a:r>
            <a:endParaRPr dirty="0">
              <a:solidFill>
                <a:schemeClr val="tx1"/>
              </a:solidFill>
            </a:endParaRPr>
          </a:p>
        </p:txBody>
      </p:sp>
      <p:pic>
        <p:nvPicPr>
          <p:cNvPr id="4" name="Picture 3">
            <a:hlinkClick r:id="rId5"/>
            <a:extLst>
              <a:ext uri="{FF2B5EF4-FFF2-40B4-BE49-F238E27FC236}">
                <a16:creationId xmlns:a16="http://schemas.microsoft.com/office/drawing/2014/main" id="{8315081E-70B1-EE43-A6A5-F33DD816FF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52673" y="1791516"/>
            <a:ext cx="3135728" cy="2182222"/>
          </a:xfrm>
          <a:prstGeom prst="rect">
            <a:avLst/>
          </a:prstGeom>
        </p:spPr>
      </p:pic>
    </p:spTree>
    <p:extLst>
      <p:ext uri="{BB962C8B-B14F-4D97-AF65-F5344CB8AC3E}">
        <p14:creationId xmlns:p14="http://schemas.microsoft.com/office/powerpoint/2010/main" val="3408686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a:t>Get access to Live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00B0F0"/>
                </a:solidFill>
                <a:hlinkClick r:id="rId4">
                  <a:extLst>
                    <a:ext uri="{A12FA001-AC4F-418D-AE19-62706E023703}">
                      <ahyp:hlinkClr xmlns:ahyp="http://schemas.microsoft.com/office/drawing/2018/hyperlinkcolor" val="tx"/>
                    </a:ext>
                  </a:extLst>
                </a:hlinkClick>
              </a:rPr>
              <a:t>https://</a:t>
            </a:r>
            <a:r>
              <a:rPr lang="en-US" dirty="0" err="1">
                <a:solidFill>
                  <a:srgbClr val="00B0F0"/>
                </a:solidFill>
                <a:hlinkClick r:id="rId4">
                  <a:extLst>
                    <a:ext uri="{A12FA001-AC4F-418D-AE19-62706E023703}">
                      <ahyp:hlinkClr xmlns:ahyp="http://schemas.microsoft.com/office/drawing/2018/hyperlinkcolor" val="tx"/>
                    </a:ext>
                  </a:extLst>
                </a:hlinkClick>
              </a:rPr>
              <a:t>www.marinetraffic.com</a:t>
            </a:r>
            <a:r>
              <a:rPr lang="en-US" dirty="0">
                <a:solidFill>
                  <a:srgbClr val="00B0F0"/>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rgbClr val="00B0F0"/>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00B0F0"/>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rgbClr val="00B0F0"/>
              </a:solidFill>
              <a:effectLst/>
              <a:uFillTx/>
              <a:sym typeface="Arial"/>
            </a:endParaRPr>
          </a:p>
        </p:txBody>
      </p:sp>
    </p:spTree>
    <p:extLst>
      <p:ext uri="{BB962C8B-B14F-4D97-AF65-F5344CB8AC3E}">
        <p14:creationId xmlns:p14="http://schemas.microsoft.com/office/powerpoint/2010/main" val="1302070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An example of Namespace Management</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extLst>
      <p:ext uri="{BB962C8B-B14F-4D97-AF65-F5344CB8AC3E}">
        <p14:creationId xmlns:p14="http://schemas.microsoft.com/office/powerpoint/2010/main" val="2214555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604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Diffbot</a:t>
            </a:r>
            <a:r>
              <a:rPr lang="en-US" dirty="0">
                <a:solidFill>
                  <a:schemeClr val="tx1"/>
                </a:solidFill>
              </a:rPr>
              <a:t> (more than 1 Trillion linked entities)</a:t>
            </a:r>
            <a:endParaRPr dirty="0">
              <a:solidFill>
                <a:schemeClr val="tx1"/>
              </a:solidFill>
            </a:endParaRPr>
          </a:p>
        </p:txBody>
      </p:sp>
      <p:pic>
        <p:nvPicPr>
          <p:cNvPr id="4" name="Picture 3">
            <a:hlinkClick r:id="rId3"/>
            <a:extLst>
              <a:ext uri="{FF2B5EF4-FFF2-40B4-BE49-F238E27FC236}">
                <a16:creationId xmlns:a16="http://schemas.microsoft.com/office/drawing/2014/main" id="{8315081E-70B1-EE43-A6A5-F33DD816FFB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4250" y="2852294"/>
            <a:ext cx="3160311" cy="2199330"/>
          </a:xfrm>
          <a:prstGeom prst="rect">
            <a:avLst/>
          </a:prstGeom>
        </p:spPr>
      </p:pic>
      <p:pic>
        <p:nvPicPr>
          <p:cNvPr id="3" name="Picture 2">
            <a:hlinkClick r:id="rId3"/>
            <a:extLst>
              <a:ext uri="{FF2B5EF4-FFF2-40B4-BE49-F238E27FC236}">
                <a16:creationId xmlns:a16="http://schemas.microsoft.com/office/drawing/2014/main" id="{5BD65BD2-8496-4143-932B-EE15B0169D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4249" y="1071165"/>
            <a:ext cx="3160311" cy="1733356"/>
          </a:xfrm>
          <a:prstGeom prst="rect">
            <a:avLst/>
          </a:prstGeom>
        </p:spPr>
      </p:pic>
      <p:pic>
        <p:nvPicPr>
          <p:cNvPr id="2050" name="Picture 2" descr="Diffbot">
            <a:hlinkClick r:id="rId6"/>
            <a:extLst>
              <a:ext uri="{FF2B5EF4-FFF2-40B4-BE49-F238E27FC236}">
                <a16:creationId xmlns:a16="http://schemas.microsoft.com/office/drawing/2014/main" id="{D282EB75-F19B-4542-96E4-9B02574243E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531525" y="1071165"/>
            <a:ext cx="5378535" cy="398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43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35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069954" y="4580078"/>
            <a:ext cx="2310248" cy="253916"/>
          </a:xfrm>
          <a:prstGeom prst="rect">
            <a:avLst/>
          </a:prstGeom>
          <a:noFill/>
        </p:spPr>
        <p:txBody>
          <a:bodyPr wrap="none" rtlCol="0">
            <a:spAutoFit/>
          </a:bodyPr>
          <a:lstStyle/>
          <a:p>
            <a:r>
              <a:rPr lang="en-US" sz="1050" dirty="0">
                <a:hlinkClick r:id="rId3"/>
              </a:rPr>
              <a:t>https://youtu.be/8CluknrLeys?t=225</a:t>
            </a:r>
            <a:endParaRPr lang="en-TW" sz="1050" dirty="0"/>
          </a:p>
        </p:txBody>
      </p:sp>
      <p:sp>
        <p:nvSpPr>
          <p:cNvPr id="9" name="TextBox 8">
            <a:extLst>
              <a:ext uri="{FF2B5EF4-FFF2-40B4-BE49-F238E27FC236}">
                <a16:creationId xmlns:a16="http://schemas.microsoft.com/office/drawing/2014/main" id="{9A3E199B-4779-4A47-8D39-6DAB0CA4D00D}"/>
              </a:ext>
            </a:extLst>
          </p:cNvPr>
          <p:cNvSpPr txBox="1"/>
          <p:nvPr/>
        </p:nvSpPr>
        <p:spPr>
          <a:xfrm>
            <a:off x="1325102" y="4852717"/>
            <a:ext cx="5056192" cy="415498"/>
          </a:xfrm>
          <a:prstGeom prst="rect">
            <a:avLst/>
          </a:prstGeom>
          <a:noFill/>
        </p:spPr>
        <p:txBody>
          <a:bodyPr wrap="none" rtlCol="0">
            <a:spAutoFit/>
          </a:bodyPr>
          <a:lstStyle/>
          <a:p>
            <a:r>
              <a:rPr lang="en-US" sz="1050" b="1" dirty="0"/>
              <a:t>The fundamental theorem of arithmetic | Computer Science | Khan Academy</a:t>
            </a:r>
          </a:p>
          <a:p>
            <a:endParaRPr lang="en-TW" sz="1050"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2278287" y="955678"/>
            <a:ext cx="4487016" cy="3628761"/>
          </a:xfrm>
          <a:prstGeom prst="rect">
            <a:avLst/>
          </a:prstGeom>
        </p:spPr>
      </p:pic>
    </p:spTree>
    <p:extLst>
      <p:ext uri="{BB962C8B-B14F-4D97-AF65-F5344CB8AC3E}">
        <p14:creationId xmlns:p14="http://schemas.microsoft.com/office/powerpoint/2010/main" val="2533127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775093" y="3851373"/>
            <a:ext cx="2339102" cy="253916"/>
          </a:xfrm>
          <a:prstGeom prst="rect">
            <a:avLst/>
          </a:prstGeom>
          <a:noFill/>
        </p:spPr>
        <p:txBody>
          <a:bodyPr wrap="none" rtlCol="0">
            <a:spAutoFit/>
          </a:bodyPr>
          <a:lstStyle/>
          <a:p>
            <a:r>
              <a:rPr lang="en-US" sz="1050" dirty="0">
                <a:hlinkClick r:id="rId3"/>
              </a:rPr>
              <a:t>https://youtu.be/d8-LO6FCna0?t=65</a:t>
            </a:r>
            <a:endParaRPr lang="en-TW" sz="1050" dirty="0"/>
          </a:p>
        </p:txBody>
      </p:sp>
      <p:pic>
        <p:nvPicPr>
          <p:cNvPr id="4" name="Picture 3">
            <a:hlinkClick r:id="rId3"/>
            <a:extLst>
              <a:ext uri="{FF2B5EF4-FFF2-40B4-BE49-F238E27FC236}">
                <a16:creationId xmlns:a16="http://schemas.microsoft.com/office/drawing/2014/main" id="{2441DA5B-5CFA-374A-AE7D-37136FDBB799}"/>
              </a:ext>
            </a:extLst>
          </p:cNvPr>
          <p:cNvPicPr>
            <a:picLocks noChangeAspect="1"/>
          </p:cNvPicPr>
          <p:nvPr/>
        </p:nvPicPr>
        <p:blipFill>
          <a:blip r:embed="rId4"/>
          <a:stretch>
            <a:fillRect/>
          </a:stretch>
        </p:blipFill>
        <p:spPr>
          <a:xfrm>
            <a:off x="311700" y="1508488"/>
            <a:ext cx="4058077" cy="2292314"/>
          </a:xfrm>
          <a:prstGeom prst="rect">
            <a:avLst/>
          </a:prstGeom>
        </p:spPr>
      </p:pic>
      <p:pic>
        <p:nvPicPr>
          <p:cNvPr id="7" name="Picture 6">
            <a:hlinkClick r:id="rId5"/>
            <a:extLst>
              <a:ext uri="{FF2B5EF4-FFF2-40B4-BE49-F238E27FC236}">
                <a16:creationId xmlns:a16="http://schemas.microsoft.com/office/drawing/2014/main" id="{53F82172-772C-BE43-935D-1814BB22D4A3}"/>
              </a:ext>
            </a:extLst>
          </p:cNvPr>
          <p:cNvPicPr>
            <a:picLocks noChangeAspect="1"/>
          </p:cNvPicPr>
          <p:nvPr/>
        </p:nvPicPr>
        <p:blipFill>
          <a:blip r:embed="rId6"/>
          <a:stretch>
            <a:fillRect/>
          </a:stretch>
        </p:blipFill>
        <p:spPr>
          <a:xfrm>
            <a:off x="4774224" y="1508488"/>
            <a:ext cx="4058077" cy="2292314"/>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5351421" y="3851373"/>
            <a:ext cx="2420856" cy="253916"/>
          </a:xfrm>
          <a:prstGeom prst="rect">
            <a:avLst/>
          </a:prstGeom>
          <a:noFill/>
        </p:spPr>
        <p:txBody>
          <a:bodyPr wrap="none" rtlCol="0">
            <a:spAutoFit/>
          </a:bodyPr>
          <a:lstStyle/>
          <a:p>
            <a:r>
              <a:rPr lang="en-US" sz="1050" dirty="0">
                <a:hlinkClick r:id="rId5"/>
              </a:rPr>
              <a:t>https://youtu.be/shEk8sz1oOw?t=110</a:t>
            </a:r>
            <a:endParaRPr lang="en-TW" sz="1050" dirty="0"/>
          </a:p>
        </p:txBody>
      </p:sp>
      <p:sp>
        <p:nvSpPr>
          <p:cNvPr id="8" name="TextBox 7">
            <a:extLst>
              <a:ext uri="{FF2B5EF4-FFF2-40B4-BE49-F238E27FC236}">
                <a16:creationId xmlns:a16="http://schemas.microsoft.com/office/drawing/2014/main" id="{1A46FA6C-B127-3346-9957-3D0EC6A1A15B}"/>
              </a:ext>
            </a:extLst>
          </p:cNvPr>
          <p:cNvSpPr txBox="1"/>
          <p:nvPr/>
        </p:nvSpPr>
        <p:spPr>
          <a:xfrm>
            <a:off x="4797592" y="4250200"/>
            <a:ext cx="3270447" cy="253916"/>
          </a:xfrm>
          <a:prstGeom prst="rect">
            <a:avLst/>
          </a:prstGeom>
          <a:noFill/>
        </p:spPr>
        <p:txBody>
          <a:bodyPr wrap="none" rtlCol="0">
            <a:spAutoFit/>
          </a:bodyPr>
          <a:lstStyle/>
          <a:p>
            <a:r>
              <a:rPr lang="en-US" sz="1050" b="1" dirty="0"/>
              <a:t>Fundamental Theorem of Algebra - </a:t>
            </a:r>
            <a:r>
              <a:rPr lang="en-US" sz="1050" b="1" dirty="0" err="1"/>
              <a:t>Numberphile</a:t>
            </a:r>
            <a:endParaRPr lang="en-US" sz="1050" b="1"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11700" y="4250200"/>
            <a:ext cx="3357009" cy="415498"/>
          </a:xfrm>
          <a:prstGeom prst="rect">
            <a:avLst/>
          </a:prstGeom>
          <a:noFill/>
        </p:spPr>
        <p:txBody>
          <a:bodyPr wrap="none" rtlCol="0">
            <a:spAutoFit/>
          </a:bodyPr>
          <a:lstStyle/>
          <a:p>
            <a:r>
              <a:rPr lang="en-US" sz="1050" b="1" dirty="0"/>
              <a:t>Fundamental theorem of algebra | Khan Academy</a:t>
            </a:r>
          </a:p>
          <a:p>
            <a:endParaRPr lang="en-TW" sz="1050" dirty="0"/>
          </a:p>
        </p:txBody>
      </p:sp>
    </p:spTree>
    <p:extLst>
      <p:ext uri="{BB962C8B-B14F-4D97-AF65-F5344CB8AC3E}">
        <p14:creationId xmlns:p14="http://schemas.microsoft.com/office/powerpoint/2010/main" val="2002723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Polynomial that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pPr defTabSz="914378"/>
            <a:r>
              <a:rPr lang="en-TW" dirty="0">
                <a:solidFill>
                  <a:srgbClr val="FFFFFF"/>
                </a:solidFil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356763" y="4781409"/>
            <a:ext cx="2430474" cy="253916"/>
          </a:xfrm>
          <a:prstGeom prst="rect">
            <a:avLst/>
          </a:prstGeom>
          <a:noFill/>
        </p:spPr>
        <p:txBody>
          <a:bodyPr wrap="none" rtlCol="0">
            <a:spAutoFit/>
          </a:bodyPr>
          <a:lstStyle/>
          <a:p>
            <a:r>
              <a:rPr lang="en-US" sz="1050" dirty="0">
                <a:hlinkClick r:id="rId3"/>
              </a:rPr>
              <a:t>https://youtu.be/h7apO7q16V0?t=732</a:t>
            </a:r>
            <a:endParaRPr lang="en-TW" sz="1050" dirty="0"/>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273020" y="1154070"/>
            <a:ext cx="4665095" cy="3490994"/>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815" y="1883007"/>
            <a:ext cx="2043598" cy="1106377"/>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38115" y="1883006"/>
            <a:ext cx="2043598" cy="1106378"/>
          </a:xfrm>
          <a:prstGeom prst="rect">
            <a:avLst/>
          </a:prstGeom>
        </p:spPr>
      </p:pic>
    </p:spTree>
    <p:extLst>
      <p:ext uri="{BB962C8B-B14F-4D97-AF65-F5344CB8AC3E}">
        <p14:creationId xmlns:p14="http://schemas.microsoft.com/office/powerpoint/2010/main" val="221230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311700" y="45750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Encoded Symmetries in the IT industry</a:t>
            </a:r>
            <a:endParaRPr dirty="0"/>
          </a:p>
        </p:txBody>
      </p:sp>
      <p:pic>
        <p:nvPicPr>
          <p:cNvPr id="432" name="Google Shape;432;p52">
            <a:hlinkClick r:id="rId3"/>
          </p:cNvPr>
          <p:cNvPicPr preferRelativeResize="0"/>
          <p:nvPr/>
        </p:nvPicPr>
        <p:blipFill>
          <a:blip r:embed="rId4">
            <a:alphaModFix/>
          </a:blip>
          <a:stretch>
            <a:fillRect/>
          </a:stretch>
        </p:blipFill>
        <p:spPr>
          <a:xfrm>
            <a:off x="1769000" y="1846900"/>
            <a:ext cx="787176" cy="874425"/>
          </a:xfrm>
          <a:prstGeom prst="rect">
            <a:avLst/>
          </a:prstGeom>
          <a:noFill/>
          <a:ln>
            <a:noFill/>
          </a:ln>
        </p:spPr>
      </p:pic>
      <p:pic>
        <p:nvPicPr>
          <p:cNvPr id="433" name="Google Shape;433;p52">
            <a:hlinkClick r:id="rId5"/>
          </p:cNvPr>
          <p:cNvPicPr preferRelativeResize="0"/>
          <p:nvPr/>
        </p:nvPicPr>
        <p:blipFill>
          <a:blip r:embed="rId6">
            <a:alphaModFix/>
          </a:blip>
          <a:stretch>
            <a:fillRect/>
          </a:stretch>
        </p:blipFill>
        <p:spPr>
          <a:xfrm>
            <a:off x="6699236" y="4165325"/>
            <a:ext cx="1967639" cy="400200"/>
          </a:xfrm>
          <a:prstGeom prst="rect">
            <a:avLst/>
          </a:prstGeom>
          <a:noFill/>
          <a:ln>
            <a:noFill/>
          </a:ln>
        </p:spPr>
      </p:pic>
      <p:pic>
        <p:nvPicPr>
          <p:cNvPr id="434" name="Google Shape;434;p52">
            <a:hlinkClick r:id="rId7"/>
          </p:cNvPr>
          <p:cNvPicPr preferRelativeResize="0"/>
          <p:nvPr/>
        </p:nvPicPr>
        <p:blipFill>
          <a:blip r:embed="rId8">
            <a:alphaModFix/>
          </a:blip>
          <a:stretch>
            <a:fillRect/>
          </a:stretch>
        </p:blipFill>
        <p:spPr>
          <a:xfrm>
            <a:off x="813225" y="1846901"/>
            <a:ext cx="838125" cy="838096"/>
          </a:xfrm>
          <a:prstGeom prst="rect">
            <a:avLst/>
          </a:prstGeom>
          <a:noFill/>
          <a:ln>
            <a:noFill/>
          </a:ln>
        </p:spPr>
      </p:pic>
      <p:pic>
        <p:nvPicPr>
          <p:cNvPr id="435" name="Google Shape;435;p52"/>
          <p:cNvPicPr preferRelativeResize="0"/>
          <p:nvPr/>
        </p:nvPicPr>
        <p:blipFill>
          <a:blip r:embed="rId9">
            <a:alphaModFix/>
          </a:blip>
          <a:stretch>
            <a:fillRect/>
          </a:stretch>
        </p:blipFill>
        <p:spPr>
          <a:xfrm>
            <a:off x="2961400" y="1478125"/>
            <a:ext cx="3221176" cy="3221176"/>
          </a:xfrm>
          <a:prstGeom prst="rect">
            <a:avLst/>
          </a:prstGeom>
          <a:noFill/>
          <a:ln>
            <a:noFill/>
          </a:ln>
        </p:spPr>
      </p:pic>
      <p:sp>
        <p:nvSpPr>
          <p:cNvPr id="436" name="Google Shape;436;p52"/>
          <p:cNvSpPr txBox="1"/>
          <p:nvPr/>
        </p:nvSpPr>
        <p:spPr>
          <a:xfrm>
            <a:off x="2509400" y="4699300"/>
            <a:ext cx="448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Image source: </a:t>
            </a:r>
            <a:r>
              <a:rPr lang="en">
                <a:solidFill>
                  <a:srgbClr val="073763"/>
                </a:solidFill>
                <a:uFill>
                  <a:noFill/>
                </a:uFill>
                <a:latin typeface="Lato"/>
                <a:ea typeface="Lato"/>
                <a:cs typeface="Lato"/>
                <a:sym typeface="Lato"/>
                <a:hlinkClick r:id="rId10">
                  <a:extLst>
                    <a:ext uri="{A12FA001-AC4F-418D-AE19-62706E023703}">
                      <ahyp:hlinkClr xmlns:ahyp="http://schemas.microsoft.com/office/drawing/2018/hyperlinkcolor" val="tx"/>
                    </a:ext>
                  </a:extLst>
                </a:hlinkClick>
              </a:rPr>
              <a:t>Graph Database for Beginners by Neo4j</a:t>
            </a:r>
            <a:endParaRPr>
              <a:solidFill>
                <a:srgbClr val="073763"/>
              </a:solidFill>
              <a:latin typeface="Lato"/>
              <a:ea typeface="Lato"/>
              <a:cs typeface="Lato"/>
              <a:sym typeface="Lato"/>
            </a:endParaRPr>
          </a:p>
        </p:txBody>
      </p:sp>
      <p:pic>
        <p:nvPicPr>
          <p:cNvPr id="437" name="Google Shape;437;p52"/>
          <p:cNvPicPr preferRelativeResize="0"/>
          <p:nvPr/>
        </p:nvPicPr>
        <p:blipFill>
          <a:blip r:embed="rId11">
            <a:alphaModFix/>
          </a:blip>
          <a:stretch>
            <a:fillRect/>
          </a:stretch>
        </p:blipFill>
        <p:spPr>
          <a:xfrm>
            <a:off x="7045049" y="3528975"/>
            <a:ext cx="1123974" cy="469350"/>
          </a:xfrm>
          <a:prstGeom prst="rect">
            <a:avLst/>
          </a:prstGeom>
          <a:noFill/>
          <a:ln>
            <a:noFill/>
          </a:ln>
        </p:spPr>
      </p:pic>
      <p:pic>
        <p:nvPicPr>
          <p:cNvPr id="438" name="Google Shape;438;p52">
            <a:hlinkClick r:id="rId12"/>
          </p:cNvPr>
          <p:cNvPicPr preferRelativeResize="0"/>
          <p:nvPr/>
        </p:nvPicPr>
        <p:blipFill>
          <a:blip r:embed="rId13">
            <a:alphaModFix/>
          </a:blip>
          <a:stretch>
            <a:fillRect/>
          </a:stretch>
        </p:blipFill>
        <p:spPr>
          <a:xfrm>
            <a:off x="6444487" y="1634129"/>
            <a:ext cx="2325100" cy="1395983"/>
          </a:xfrm>
          <a:prstGeom prst="rect">
            <a:avLst/>
          </a:prstGeom>
          <a:noFill/>
          <a:ln>
            <a:noFill/>
          </a:ln>
        </p:spPr>
      </p:pic>
      <p:pic>
        <p:nvPicPr>
          <p:cNvPr id="439" name="Google Shape;439;p52"/>
          <p:cNvPicPr preferRelativeResize="0"/>
          <p:nvPr/>
        </p:nvPicPr>
        <p:blipFill>
          <a:blip r:embed="rId14">
            <a:alphaModFix/>
          </a:blip>
          <a:stretch>
            <a:fillRect/>
          </a:stretch>
        </p:blipFill>
        <p:spPr>
          <a:xfrm>
            <a:off x="774999" y="3333725"/>
            <a:ext cx="838127" cy="469350"/>
          </a:xfrm>
          <a:prstGeom prst="rect">
            <a:avLst/>
          </a:prstGeom>
          <a:noFill/>
          <a:ln>
            <a:noFill/>
          </a:ln>
        </p:spPr>
      </p:pic>
      <p:pic>
        <p:nvPicPr>
          <p:cNvPr id="440" name="Google Shape;440;p52"/>
          <p:cNvPicPr preferRelativeResize="0"/>
          <p:nvPr/>
        </p:nvPicPr>
        <p:blipFill>
          <a:blip r:embed="rId15">
            <a:alphaModFix/>
          </a:blip>
          <a:stretch>
            <a:fillRect/>
          </a:stretch>
        </p:blipFill>
        <p:spPr>
          <a:xfrm>
            <a:off x="1769000" y="3295500"/>
            <a:ext cx="787174" cy="545791"/>
          </a:xfrm>
          <a:prstGeom prst="rect">
            <a:avLst/>
          </a:prstGeom>
          <a:noFill/>
          <a:ln>
            <a:noFill/>
          </a:ln>
        </p:spPr>
      </p:pic>
      <p:pic>
        <p:nvPicPr>
          <p:cNvPr id="441" name="Google Shape;441;p52"/>
          <p:cNvPicPr preferRelativeResize="0"/>
          <p:nvPr/>
        </p:nvPicPr>
        <p:blipFill>
          <a:blip r:embed="rId16">
            <a:alphaModFix/>
          </a:blip>
          <a:stretch>
            <a:fillRect/>
          </a:stretch>
        </p:blipFill>
        <p:spPr>
          <a:xfrm>
            <a:off x="1769000" y="4092976"/>
            <a:ext cx="724850" cy="362425"/>
          </a:xfrm>
          <a:prstGeom prst="rect">
            <a:avLst/>
          </a:prstGeom>
          <a:noFill/>
          <a:ln>
            <a:noFill/>
          </a:ln>
        </p:spPr>
      </p:pic>
      <p:pic>
        <p:nvPicPr>
          <p:cNvPr id="442" name="Google Shape;442;p52"/>
          <p:cNvPicPr preferRelativeResize="0"/>
          <p:nvPr/>
        </p:nvPicPr>
        <p:blipFill>
          <a:blip r:embed="rId17">
            <a:alphaModFix/>
          </a:blip>
          <a:stretch>
            <a:fillRect/>
          </a:stretch>
        </p:blipFill>
        <p:spPr>
          <a:xfrm>
            <a:off x="775000" y="3966876"/>
            <a:ext cx="838126" cy="59866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88702" y="2285400"/>
            <a:ext cx="8520600" cy="572700"/>
          </a:xfrm>
          <a:prstGeom prst="rect">
            <a:avLst/>
          </a:prstGeom>
        </p:spPr>
        <p:txBody>
          <a:bodyPr>
            <a:normAutofit fontScale="90000"/>
          </a:bodyPr>
          <a:lstStyle/>
          <a:p>
            <a:pPr algn="ctr"/>
            <a:r>
              <a:rPr lang="en-US" dirty="0">
                <a:solidFill>
                  <a:schemeClr val="tx1"/>
                </a:solidFill>
              </a:rPr>
              <a:t>What is the minimum Symbol Space?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Tree>
    <p:extLst>
      <p:ext uri="{BB962C8B-B14F-4D97-AF65-F5344CB8AC3E}">
        <p14:creationId xmlns:p14="http://schemas.microsoft.com/office/powerpoint/2010/main" val="2904307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88702" y="2285400"/>
            <a:ext cx="8520600" cy="572700"/>
          </a:xfrm>
          <a:prstGeom prst="rect">
            <a:avLst/>
          </a:prstGeom>
        </p:spPr>
        <p:txBody>
          <a:bodyPr>
            <a:normAutofit fontScale="90000"/>
          </a:bodyPr>
          <a:lstStyle/>
          <a:p>
            <a:pPr algn="ctr"/>
            <a:r>
              <a:rPr lang="en-US" dirty="0">
                <a:solidFill>
                  <a:schemeClr val="tx1"/>
                </a:solidFill>
              </a:rPr>
              <a:t>Is binary valued system the smallest symbol set?</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Tree>
    <p:extLst>
      <p:ext uri="{BB962C8B-B14F-4D97-AF65-F5344CB8AC3E}">
        <p14:creationId xmlns:p14="http://schemas.microsoft.com/office/powerpoint/2010/main" val="1746854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1290346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576957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Memoization</a:t>
            </a:r>
            <a:endParaRPr dirty="0">
              <a:solidFill>
                <a:schemeClr val="tx1"/>
              </a:solidFill>
            </a:endParaRPr>
          </a:p>
        </p:txBody>
      </p:sp>
      <p:pic>
        <p:nvPicPr>
          <p:cNvPr id="2" name="Picture 1">
            <a:hlinkClick r:id="rId3"/>
            <a:extLst>
              <a:ext uri="{FF2B5EF4-FFF2-40B4-BE49-F238E27FC236}">
                <a16:creationId xmlns:a16="http://schemas.microsoft.com/office/drawing/2014/main" id="{C9601707-B5E5-A345-BC76-FB26CEDC978F}"/>
              </a:ext>
            </a:extLst>
          </p:cNvPr>
          <p:cNvPicPr>
            <a:picLocks noChangeAspect="1"/>
          </p:cNvPicPr>
          <p:nvPr/>
        </p:nvPicPr>
        <p:blipFill>
          <a:blip r:embed="rId4"/>
          <a:stretch>
            <a:fillRect/>
          </a:stretch>
        </p:blipFill>
        <p:spPr>
          <a:xfrm>
            <a:off x="1794787" y="1017725"/>
            <a:ext cx="5554426" cy="3804657"/>
          </a:xfrm>
          <a:prstGeom prst="rect">
            <a:avLst/>
          </a:prstGeom>
        </p:spPr>
      </p:pic>
      <p:sp>
        <p:nvSpPr>
          <p:cNvPr id="5" name="TextBox 4">
            <a:extLst>
              <a:ext uri="{FF2B5EF4-FFF2-40B4-BE49-F238E27FC236}">
                <a16:creationId xmlns:a16="http://schemas.microsoft.com/office/drawing/2014/main" id="{40E811E4-36AD-404E-A61C-6F3FC00DDE0B}"/>
              </a:ext>
            </a:extLst>
          </p:cNvPr>
          <p:cNvSpPr txBox="1"/>
          <p:nvPr/>
        </p:nvSpPr>
        <p:spPr>
          <a:xfrm>
            <a:off x="2301186" y="4812882"/>
            <a:ext cx="4541628" cy="307777"/>
          </a:xfrm>
          <a:prstGeom prst="rect">
            <a:avLst/>
          </a:prstGeom>
          <a:noFill/>
        </p:spPr>
        <p:txBody>
          <a:bodyPr wrap="none" rtlCol="0">
            <a:spAutoFit/>
          </a:bodyPr>
          <a:lstStyle/>
          <a:p>
            <a:r>
              <a:rPr lang="en-TW" dirty="0">
                <a:hlinkClick r:id="rId3"/>
              </a:rPr>
              <a:t>An important technique to manage names dynamically!</a:t>
            </a:r>
            <a:endParaRPr lang="en-TW" dirty="0"/>
          </a:p>
        </p:txBody>
      </p:sp>
    </p:spTree>
    <p:extLst>
      <p:ext uri="{BB962C8B-B14F-4D97-AF65-F5344CB8AC3E}">
        <p14:creationId xmlns:p14="http://schemas.microsoft.com/office/powerpoint/2010/main" val="2107807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Maybe we should teach Math in a different sequence</a:t>
            </a:r>
            <a:endParaRPr dirty="0"/>
          </a:p>
        </p:txBody>
      </p:sp>
      <p:sp>
        <p:nvSpPr>
          <p:cNvPr id="2" name="TextBox 1">
            <a:extLst>
              <a:ext uri="{FF2B5EF4-FFF2-40B4-BE49-F238E27FC236}">
                <a16:creationId xmlns:a16="http://schemas.microsoft.com/office/drawing/2014/main" id="{5A3D6099-4635-D640-9134-20ECAFD03BFD}"/>
              </a:ext>
            </a:extLst>
          </p:cNvPr>
          <p:cNvSpPr txBox="1"/>
          <p:nvPr/>
        </p:nvSpPr>
        <p:spPr>
          <a:xfrm>
            <a:off x="2888685" y="2920095"/>
            <a:ext cx="3366627" cy="523220"/>
          </a:xfrm>
          <a:prstGeom prst="rect">
            <a:avLst/>
          </a:prstGeom>
          <a:noFill/>
        </p:spPr>
        <p:txBody>
          <a:bodyPr wrap="none" rtlCol="0">
            <a:spAutoFit/>
          </a:bodyPr>
          <a:lstStyle/>
          <a:p>
            <a:pPr algn="ctr"/>
            <a:r>
              <a:rPr lang="en-TW" dirty="0"/>
              <a:t>A curriculum modeled after</a:t>
            </a:r>
          </a:p>
          <a:p>
            <a:pPr algn="ctr"/>
            <a:r>
              <a:rPr lang="en-TW" dirty="0"/>
              <a:t>Curry-Howard-Lambek Correspondence</a:t>
            </a:r>
          </a:p>
        </p:txBody>
      </p:sp>
      <p:sp>
        <p:nvSpPr>
          <p:cNvPr id="6" name="TextBox 5">
            <a:extLst>
              <a:ext uri="{FF2B5EF4-FFF2-40B4-BE49-F238E27FC236}">
                <a16:creationId xmlns:a16="http://schemas.microsoft.com/office/drawing/2014/main" id="{13D7E963-8EDB-2145-83C2-F67E4F84A985}"/>
              </a:ext>
            </a:extLst>
          </p:cNvPr>
          <p:cNvSpPr txBox="1"/>
          <p:nvPr/>
        </p:nvSpPr>
        <p:spPr>
          <a:xfrm>
            <a:off x="3554734" y="2194498"/>
            <a:ext cx="2034531" cy="307777"/>
          </a:xfrm>
          <a:prstGeom prst="rect">
            <a:avLst/>
          </a:prstGeom>
          <a:noFill/>
        </p:spPr>
        <p:txBody>
          <a:bodyPr wrap="none" rtlCol="0">
            <a:spAutoFit/>
          </a:bodyPr>
          <a:lstStyle/>
          <a:p>
            <a:pPr algn="ctr"/>
            <a:r>
              <a:rPr lang="en-TW" dirty="0"/>
              <a:t>The notion of Pureness</a:t>
            </a:r>
          </a:p>
        </p:txBody>
      </p:sp>
      <p:sp>
        <p:nvSpPr>
          <p:cNvPr id="7" name="TextBox 6">
            <a:extLst>
              <a:ext uri="{FF2B5EF4-FFF2-40B4-BE49-F238E27FC236}">
                <a16:creationId xmlns:a16="http://schemas.microsoft.com/office/drawing/2014/main" id="{4BE341D0-61C4-134F-8375-B95DFC567E52}"/>
              </a:ext>
            </a:extLst>
          </p:cNvPr>
          <p:cNvSpPr txBox="1"/>
          <p:nvPr/>
        </p:nvSpPr>
        <p:spPr>
          <a:xfrm>
            <a:off x="3191655" y="2571750"/>
            <a:ext cx="2760692" cy="307777"/>
          </a:xfrm>
          <a:prstGeom prst="rect">
            <a:avLst/>
          </a:prstGeom>
          <a:noFill/>
        </p:spPr>
        <p:txBody>
          <a:bodyPr wrap="none" rtlCol="0">
            <a:spAutoFit/>
          </a:bodyPr>
          <a:lstStyle/>
          <a:p>
            <a:pPr algn="ctr"/>
            <a:r>
              <a:rPr lang="en-TW" dirty="0"/>
              <a:t>Approximation to Idealized Truth</a:t>
            </a:r>
          </a:p>
        </p:txBody>
      </p:sp>
    </p:spTree>
    <p:extLst>
      <p:ext uri="{BB962C8B-B14F-4D97-AF65-F5344CB8AC3E}">
        <p14:creationId xmlns:p14="http://schemas.microsoft.com/office/powerpoint/2010/main" val="1834412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Number Theory, Physics, and Geometry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hlinkClick r:id="rId3"/>
            <a:extLst>
              <a:ext uri="{FF2B5EF4-FFF2-40B4-BE49-F238E27FC236}">
                <a16:creationId xmlns:a16="http://schemas.microsoft.com/office/drawing/2014/main" id="{E22F827B-4C28-414C-A222-F25642FD11CA}"/>
              </a:ext>
            </a:extLst>
          </p:cNvPr>
          <p:cNvPicPr>
            <a:picLocks noChangeAspect="1"/>
          </p:cNvPicPr>
          <p:nvPr/>
        </p:nvPicPr>
        <p:blipFill>
          <a:blip r:embed="rId4"/>
          <a:stretch>
            <a:fillRect/>
          </a:stretch>
        </p:blipFill>
        <p:spPr>
          <a:xfrm>
            <a:off x="1903163" y="1068765"/>
            <a:ext cx="5337674" cy="3485531"/>
          </a:xfrm>
          <a:prstGeom prst="rect">
            <a:avLst/>
          </a:prstGeom>
        </p:spPr>
      </p:pic>
      <p:sp>
        <p:nvSpPr>
          <p:cNvPr id="5" name="TextBox 4">
            <a:extLst>
              <a:ext uri="{FF2B5EF4-FFF2-40B4-BE49-F238E27FC236}">
                <a16:creationId xmlns:a16="http://schemas.microsoft.com/office/drawing/2014/main" id="{1FEE2471-8757-F047-A509-13BAD68873F6}"/>
              </a:ext>
            </a:extLst>
          </p:cNvPr>
          <p:cNvSpPr txBox="1"/>
          <p:nvPr/>
        </p:nvSpPr>
        <p:spPr>
          <a:xfrm>
            <a:off x="2096540" y="4605336"/>
            <a:ext cx="4950919" cy="430887"/>
          </a:xfrm>
          <a:prstGeom prst="rect">
            <a:avLst/>
          </a:prstGeom>
          <a:noFill/>
        </p:spPr>
        <p:txBody>
          <a:bodyPr wrap="square" rtlCol="0">
            <a:spAutoFit/>
          </a:bodyPr>
          <a:lstStyle/>
          <a:p>
            <a:pPr algn="ctr"/>
            <a:r>
              <a:rPr lang="en-TW" sz="1100" dirty="0">
                <a:hlinkClick r:id="rId5"/>
              </a:rPr>
              <a:t>Ninhyong Kim </a:t>
            </a:r>
            <a:r>
              <a:rPr lang="en-TW" sz="1100" dirty="0"/>
              <a:t>has been</a:t>
            </a:r>
            <a:r>
              <a:rPr lang="en-US" sz="1100" dirty="0"/>
              <a:t> a research professor of number theory at the University of Oxford and the head of their number theory research group.</a:t>
            </a:r>
            <a:r>
              <a:rPr lang="en-TW" sz="1100" dirty="0"/>
              <a:t> </a:t>
            </a:r>
          </a:p>
        </p:txBody>
      </p:sp>
    </p:spTree>
    <p:extLst>
      <p:ext uri="{BB962C8B-B14F-4D97-AF65-F5344CB8AC3E}">
        <p14:creationId xmlns:p14="http://schemas.microsoft.com/office/powerpoint/2010/main" val="2965724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origin of </a:t>
            </a:r>
            <a:r>
              <a:rPr lang="en-US" dirty="0">
                <a:solidFill>
                  <a:srgbClr val="FF0000"/>
                </a:solidFill>
              </a:rPr>
              <a:t>Atomic Elements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E146EF16-8988-3D48-999B-3A1A75FC373F}"/>
              </a:ext>
            </a:extLst>
          </p:cNvPr>
          <p:cNvPicPr>
            <a:picLocks noChangeAspect="1"/>
          </p:cNvPicPr>
          <p:nvPr/>
        </p:nvPicPr>
        <p:blipFill>
          <a:blip r:embed="rId4"/>
          <a:stretch>
            <a:fillRect/>
          </a:stretch>
        </p:blipFill>
        <p:spPr>
          <a:xfrm>
            <a:off x="1643944" y="1032234"/>
            <a:ext cx="5856111" cy="3754942"/>
          </a:xfrm>
          <a:prstGeom prst="rect">
            <a:avLst/>
          </a:prstGeom>
        </p:spPr>
      </p:pic>
    </p:spTree>
    <p:extLst>
      <p:ext uri="{BB962C8B-B14F-4D97-AF65-F5344CB8AC3E}">
        <p14:creationId xmlns:p14="http://schemas.microsoft.com/office/powerpoint/2010/main" val="166391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known set of </a:t>
            </a:r>
            <a:r>
              <a:rPr lang="en-US" dirty="0">
                <a:solidFill>
                  <a:srgbClr val="FF0000"/>
                </a:solidFill>
              </a:rPr>
              <a:t>Elementary Particles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3" name="Picture 2">
            <a:hlinkClick r:id="rId3"/>
            <a:extLst>
              <a:ext uri="{FF2B5EF4-FFF2-40B4-BE49-F238E27FC236}">
                <a16:creationId xmlns:a16="http://schemas.microsoft.com/office/drawing/2014/main" id="{1929E489-FD8A-8D4C-87C9-67A89DC065B0}"/>
              </a:ext>
            </a:extLst>
          </p:cNvPr>
          <p:cNvPicPr>
            <a:picLocks noChangeAspect="1"/>
          </p:cNvPicPr>
          <p:nvPr/>
        </p:nvPicPr>
        <p:blipFill>
          <a:blip r:embed="rId4"/>
          <a:stretch>
            <a:fillRect/>
          </a:stretch>
        </p:blipFill>
        <p:spPr>
          <a:xfrm>
            <a:off x="238897" y="1525385"/>
            <a:ext cx="4137818" cy="2702018"/>
          </a:xfrm>
          <a:prstGeom prst="rect">
            <a:avLst/>
          </a:prstGeom>
        </p:spPr>
      </p:pic>
      <p:pic>
        <p:nvPicPr>
          <p:cNvPr id="4" name="Picture 3">
            <a:hlinkClick r:id="rId5"/>
            <a:extLst>
              <a:ext uri="{FF2B5EF4-FFF2-40B4-BE49-F238E27FC236}">
                <a16:creationId xmlns:a16="http://schemas.microsoft.com/office/drawing/2014/main" id="{758AD65E-B344-0543-B6D9-310B080C24CF}"/>
              </a:ext>
            </a:extLst>
          </p:cNvPr>
          <p:cNvPicPr>
            <a:picLocks noChangeAspect="1"/>
          </p:cNvPicPr>
          <p:nvPr/>
        </p:nvPicPr>
        <p:blipFill>
          <a:blip r:embed="rId6"/>
          <a:stretch>
            <a:fillRect/>
          </a:stretch>
        </p:blipFill>
        <p:spPr>
          <a:xfrm>
            <a:off x="4767287" y="1520005"/>
            <a:ext cx="4137818" cy="2702018"/>
          </a:xfrm>
          <a:prstGeom prst="rect">
            <a:avLst/>
          </a:prstGeom>
        </p:spPr>
      </p:pic>
    </p:spTree>
    <p:extLst>
      <p:ext uri="{BB962C8B-B14F-4D97-AF65-F5344CB8AC3E}">
        <p14:creationId xmlns:p14="http://schemas.microsoft.com/office/powerpoint/2010/main" val="1616344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way </a:t>
            </a:r>
            <a:r>
              <a:rPr lang="en-US">
                <a:solidFill>
                  <a:schemeClr val="tx1"/>
                </a:solidFill>
              </a:rPr>
              <a:t>medical doctors </a:t>
            </a:r>
            <a:r>
              <a:rPr lang="en-US" dirty="0">
                <a:solidFill>
                  <a:schemeClr val="tx1"/>
                </a:solidFill>
              </a:rPr>
              <a:t>talks about </a:t>
            </a:r>
            <a:r>
              <a:rPr lang="en-US" dirty="0">
                <a:solidFill>
                  <a:srgbClr val="FF0000"/>
                </a:solidFill>
              </a:rPr>
              <a:t>Human Anatomy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011BDE97-576C-9C47-BC52-7407FA95078F}"/>
              </a:ext>
            </a:extLst>
          </p:cNvPr>
          <p:cNvPicPr>
            <a:picLocks noChangeAspect="1"/>
          </p:cNvPicPr>
          <p:nvPr/>
        </p:nvPicPr>
        <p:blipFill>
          <a:blip r:embed="rId4"/>
          <a:stretch>
            <a:fillRect/>
          </a:stretch>
        </p:blipFill>
        <p:spPr>
          <a:xfrm>
            <a:off x="1721387" y="1132244"/>
            <a:ext cx="5701225" cy="3722931"/>
          </a:xfrm>
          <a:prstGeom prst="rect">
            <a:avLst/>
          </a:prstGeom>
        </p:spPr>
      </p:pic>
    </p:spTree>
    <p:extLst>
      <p:ext uri="{BB962C8B-B14F-4D97-AF65-F5344CB8AC3E}">
        <p14:creationId xmlns:p14="http://schemas.microsoft.com/office/powerpoint/2010/main" val="3321955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0"/>
          <p:cNvSpPr txBox="1">
            <a:spLocks noGrp="1"/>
          </p:cNvSpPr>
          <p:nvPr>
            <p:ph type="ctrTitle"/>
          </p:nvPr>
        </p:nvSpPr>
        <p:spPr>
          <a:xfrm>
            <a:off x="311700" y="744575"/>
            <a:ext cx="8520600" cy="1014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Universal Data Abstraction</a:t>
            </a:r>
            <a:endParaRPr/>
          </a:p>
        </p:txBody>
      </p:sp>
      <p:sp>
        <p:nvSpPr>
          <p:cNvPr id="419" name="Google Shape;419;p50"/>
          <p:cNvSpPr txBox="1">
            <a:spLocks noGrp="1"/>
          </p:cNvSpPr>
          <p:nvPr>
            <p:ph type="subTitle" idx="1"/>
          </p:nvPr>
        </p:nvSpPr>
        <p:spPr>
          <a:xfrm>
            <a:off x="368750" y="2035500"/>
            <a:ext cx="8520600" cy="14091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dirty="0"/>
              <a:t>Cognitive Effectiveness can be enhanced by</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a Unifying Data Abstraction</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mathematicians and musicians “</a:t>
            </a:r>
            <a:r>
              <a:rPr lang="en-US" b="1" i="1" dirty="0">
                <a:solidFill>
                  <a:schemeClr val="tx1"/>
                </a:solidFill>
              </a:rPr>
              <a:t>talks</a:t>
            </a:r>
            <a:r>
              <a:rPr lang="en-US" dirty="0">
                <a:solidFill>
                  <a:schemeClr val="tx1"/>
                </a:solidFill>
              </a:rPr>
              <a:t>” about </a:t>
            </a:r>
            <a:r>
              <a:rPr lang="en-US" dirty="0">
                <a:solidFill>
                  <a:srgbClr val="FF0000"/>
                </a:solidFill>
              </a:rPr>
              <a:t>Music</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extLst>
              <a:ext uri="{FF2B5EF4-FFF2-40B4-BE49-F238E27FC236}">
                <a16:creationId xmlns:a16="http://schemas.microsoft.com/office/drawing/2014/main" id="{4BF8FF87-6DDE-5344-A1D2-0F4EDC1DF5DC}"/>
              </a:ext>
            </a:extLst>
          </p:cNvPr>
          <p:cNvPicPr>
            <a:picLocks noChangeAspect="1"/>
          </p:cNvPicPr>
          <p:nvPr/>
        </p:nvPicPr>
        <p:blipFill>
          <a:blip r:embed="rId3"/>
          <a:stretch>
            <a:fillRect/>
          </a:stretch>
        </p:blipFill>
        <p:spPr>
          <a:xfrm>
            <a:off x="1667804" y="1150208"/>
            <a:ext cx="2438168" cy="3781350"/>
          </a:xfrm>
          <a:prstGeom prst="rect">
            <a:avLst/>
          </a:prstGeom>
        </p:spPr>
      </p:pic>
      <p:pic>
        <p:nvPicPr>
          <p:cNvPr id="3" name="Picture 2">
            <a:extLst>
              <a:ext uri="{FF2B5EF4-FFF2-40B4-BE49-F238E27FC236}">
                <a16:creationId xmlns:a16="http://schemas.microsoft.com/office/drawing/2014/main" id="{A8B32C8B-22DB-714A-A7E1-1F06160D3E7B}"/>
              </a:ext>
            </a:extLst>
          </p:cNvPr>
          <p:cNvPicPr>
            <a:picLocks noChangeAspect="1"/>
          </p:cNvPicPr>
          <p:nvPr/>
        </p:nvPicPr>
        <p:blipFill>
          <a:blip r:embed="rId4"/>
          <a:stretch>
            <a:fillRect/>
          </a:stretch>
        </p:blipFill>
        <p:spPr>
          <a:xfrm>
            <a:off x="4504872" y="1150208"/>
            <a:ext cx="2438168" cy="3781351"/>
          </a:xfrm>
          <a:prstGeom prst="rect">
            <a:avLst/>
          </a:prstGeom>
        </p:spPr>
      </p:pic>
    </p:spTree>
    <p:extLst>
      <p:ext uri="{BB962C8B-B14F-4D97-AF65-F5344CB8AC3E}">
        <p14:creationId xmlns:p14="http://schemas.microsoft.com/office/powerpoint/2010/main" val="660167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math-musicians “</a:t>
            </a:r>
            <a:r>
              <a:rPr lang="en-US" b="1" i="1" dirty="0">
                <a:solidFill>
                  <a:schemeClr val="tx1"/>
                </a:solidFill>
              </a:rPr>
              <a:t>talks</a:t>
            </a:r>
            <a:r>
              <a:rPr lang="en-US" dirty="0">
                <a:solidFill>
                  <a:schemeClr val="tx1"/>
                </a:solidFill>
              </a:rPr>
              <a:t>” about </a:t>
            </a:r>
            <a:r>
              <a:rPr lang="en-US" dirty="0">
                <a:solidFill>
                  <a:srgbClr val="FF0000"/>
                </a:solidFill>
              </a:rPr>
              <a:t>Music</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4" name="Picture 3">
            <a:extLst>
              <a:ext uri="{FF2B5EF4-FFF2-40B4-BE49-F238E27FC236}">
                <a16:creationId xmlns:a16="http://schemas.microsoft.com/office/drawing/2014/main" id="{B51BBAB8-0FE3-1F43-BA31-5BD7AFA5CB9B}"/>
              </a:ext>
            </a:extLst>
          </p:cNvPr>
          <p:cNvPicPr>
            <a:picLocks noChangeAspect="1"/>
          </p:cNvPicPr>
          <p:nvPr/>
        </p:nvPicPr>
        <p:blipFill>
          <a:blip r:embed="rId3"/>
          <a:stretch>
            <a:fillRect/>
          </a:stretch>
        </p:blipFill>
        <p:spPr>
          <a:xfrm>
            <a:off x="233867" y="1153832"/>
            <a:ext cx="2667930" cy="3649601"/>
          </a:xfrm>
          <a:prstGeom prst="rect">
            <a:avLst/>
          </a:prstGeom>
        </p:spPr>
      </p:pic>
      <p:pic>
        <p:nvPicPr>
          <p:cNvPr id="5" name="Picture 4">
            <a:extLst>
              <a:ext uri="{FF2B5EF4-FFF2-40B4-BE49-F238E27FC236}">
                <a16:creationId xmlns:a16="http://schemas.microsoft.com/office/drawing/2014/main" id="{6BB5C601-DF28-F243-A636-CE1866ADA229}"/>
              </a:ext>
            </a:extLst>
          </p:cNvPr>
          <p:cNvPicPr>
            <a:picLocks noChangeAspect="1"/>
          </p:cNvPicPr>
          <p:nvPr/>
        </p:nvPicPr>
        <p:blipFill>
          <a:blip r:embed="rId4"/>
          <a:stretch>
            <a:fillRect/>
          </a:stretch>
        </p:blipFill>
        <p:spPr>
          <a:xfrm>
            <a:off x="3238035" y="1153830"/>
            <a:ext cx="2667930" cy="3649601"/>
          </a:xfrm>
          <a:prstGeom prst="rect">
            <a:avLst/>
          </a:prstGeom>
        </p:spPr>
      </p:pic>
      <p:pic>
        <p:nvPicPr>
          <p:cNvPr id="6" name="Picture 5">
            <a:extLst>
              <a:ext uri="{FF2B5EF4-FFF2-40B4-BE49-F238E27FC236}">
                <a16:creationId xmlns:a16="http://schemas.microsoft.com/office/drawing/2014/main" id="{7791215A-D603-5D40-9416-40E267D8C795}"/>
              </a:ext>
            </a:extLst>
          </p:cNvPr>
          <p:cNvPicPr>
            <a:picLocks noChangeAspect="1"/>
          </p:cNvPicPr>
          <p:nvPr/>
        </p:nvPicPr>
        <p:blipFill>
          <a:blip r:embed="rId5"/>
          <a:stretch>
            <a:fillRect/>
          </a:stretch>
        </p:blipFill>
        <p:spPr>
          <a:xfrm>
            <a:off x="6242204" y="1153831"/>
            <a:ext cx="2667930" cy="3649601"/>
          </a:xfrm>
          <a:prstGeom prst="rect">
            <a:avLst/>
          </a:prstGeom>
        </p:spPr>
      </p:pic>
      <p:sp>
        <p:nvSpPr>
          <p:cNvPr id="7" name="TextBox 6">
            <a:extLst>
              <a:ext uri="{FF2B5EF4-FFF2-40B4-BE49-F238E27FC236}">
                <a16:creationId xmlns:a16="http://schemas.microsoft.com/office/drawing/2014/main" id="{0B4D236B-6246-CF41-9E52-858299135630}"/>
              </a:ext>
            </a:extLst>
          </p:cNvPr>
          <p:cNvSpPr txBox="1"/>
          <p:nvPr/>
        </p:nvSpPr>
        <p:spPr>
          <a:xfrm>
            <a:off x="1590254" y="4803431"/>
            <a:ext cx="5963492" cy="307777"/>
          </a:xfrm>
          <a:prstGeom prst="rect">
            <a:avLst/>
          </a:prstGeom>
          <a:noFill/>
        </p:spPr>
        <p:txBody>
          <a:bodyPr wrap="none" rtlCol="0">
            <a:spAutoFit/>
          </a:bodyPr>
          <a:lstStyle/>
          <a:p>
            <a:r>
              <a:rPr lang="en-TW" dirty="0"/>
              <a:t>More information about this series: </a:t>
            </a:r>
            <a:r>
              <a:rPr lang="en-US" dirty="0">
                <a:hlinkClick r:id="rId6"/>
              </a:rPr>
              <a:t>https://</a:t>
            </a:r>
            <a:r>
              <a:rPr lang="en-US" dirty="0" err="1">
                <a:hlinkClick r:id="rId6"/>
              </a:rPr>
              <a:t>www.springer.com</a:t>
            </a:r>
            <a:r>
              <a:rPr lang="en-US" dirty="0">
                <a:hlinkClick r:id="rId6"/>
              </a:rPr>
              <a:t>/series/8349</a:t>
            </a:r>
            <a:endParaRPr lang="en-TW" dirty="0"/>
          </a:p>
        </p:txBody>
      </p:sp>
    </p:spTree>
    <p:extLst>
      <p:ext uri="{BB962C8B-B14F-4D97-AF65-F5344CB8AC3E}">
        <p14:creationId xmlns:p14="http://schemas.microsoft.com/office/powerpoint/2010/main" val="3479742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Way to Get Internet Domain Name Service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hlinkClick r:id="rId3"/>
            <a:extLst>
              <a:ext uri="{FF2B5EF4-FFF2-40B4-BE49-F238E27FC236}">
                <a16:creationId xmlns:a16="http://schemas.microsoft.com/office/drawing/2014/main" id="{AB7EFF63-FEA5-F448-9653-CEE0B0B2EDD4}"/>
              </a:ext>
            </a:extLst>
          </p:cNvPr>
          <p:cNvPicPr>
            <a:picLocks noChangeAspect="1"/>
          </p:cNvPicPr>
          <p:nvPr/>
        </p:nvPicPr>
        <p:blipFill>
          <a:blip r:embed="rId4"/>
          <a:stretch>
            <a:fillRect/>
          </a:stretch>
        </p:blipFill>
        <p:spPr>
          <a:xfrm>
            <a:off x="1062681" y="1147529"/>
            <a:ext cx="7018638" cy="3329423"/>
          </a:xfrm>
          <a:prstGeom prst="rect">
            <a:avLst/>
          </a:prstGeom>
        </p:spPr>
      </p:pic>
    </p:spTree>
    <p:extLst>
      <p:ext uri="{BB962C8B-B14F-4D97-AF65-F5344CB8AC3E}">
        <p14:creationId xmlns:p14="http://schemas.microsoft.com/office/powerpoint/2010/main" val="4044448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NsM</a:t>
            </a:r>
            <a:r>
              <a:rPr lang="en" dirty="0"/>
              <a:t> in Loops and Recursion</a:t>
            </a:r>
            <a:endParaRPr dirty="0"/>
          </a:p>
        </p:txBody>
      </p:sp>
      <p:grpSp>
        <p:nvGrpSpPr>
          <p:cNvPr id="6" name="Group 5">
            <a:extLst>
              <a:ext uri="{FF2B5EF4-FFF2-40B4-BE49-F238E27FC236}">
                <a16:creationId xmlns:a16="http://schemas.microsoft.com/office/drawing/2014/main" id="{64D8F681-F86F-8742-A184-4EA316E2951B}"/>
              </a:ext>
            </a:extLst>
          </p:cNvPr>
          <p:cNvGrpSpPr/>
          <p:nvPr/>
        </p:nvGrpSpPr>
        <p:grpSpPr>
          <a:xfrm>
            <a:off x="311700" y="1527949"/>
            <a:ext cx="3632583" cy="2824712"/>
            <a:chOff x="1557255" y="1073132"/>
            <a:chExt cx="6029489" cy="3907636"/>
          </a:xfrm>
        </p:grpSpPr>
        <p:pic>
          <p:nvPicPr>
            <p:cNvPr id="4" name="Picture 3">
              <a:hlinkClick r:id="rId3"/>
              <a:extLst>
                <a:ext uri="{FF2B5EF4-FFF2-40B4-BE49-F238E27FC236}">
                  <a16:creationId xmlns:a16="http://schemas.microsoft.com/office/drawing/2014/main" id="{D4AEE7C0-98B9-2245-85BD-905D3CC9FFD6}"/>
                </a:ext>
              </a:extLst>
            </p:cNvPr>
            <p:cNvPicPr>
              <a:picLocks noChangeAspect="1"/>
            </p:cNvPicPr>
            <p:nvPr/>
          </p:nvPicPr>
          <p:blipFill>
            <a:blip r:embed="rId4"/>
            <a:stretch>
              <a:fillRect/>
            </a:stretch>
          </p:blipFill>
          <p:spPr>
            <a:xfrm>
              <a:off x="1557255" y="1073132"/>
              <a:ext cx="6029489" cy="3907636"/>
            </a:xfrm>
            <a:prstGeom prst="rect">
              <a:avLst/>
            </a:prstGeom>
          </p:spPr>
        </p:pic>
        <p:sp>
          <p:nvSpPr>
            <p:cNvPr id="5" name="Oval 4">
              <a:extLst>
                <a:ext uri="{FF2B5EF4-FFF2-40B4-BE49-F238E27FC236}">
                  <a16:creationId xmlns:a16="http://schemas.microsoft.com/office/drawing/2014/main" id="{57EF6784-6AA5-6342-8D3A-084304A782E2}"/>
                </a:ext>
              </a:extLst>
            </p:cNvPr>
            <p:cNvSpPr/>
            <p:nvPr/>
          </p:nvSpPr>
          <p:spPr>
            <a:xfrm>
              <a:off x="3332135" y="3700472"/>
              <a:ext cx="2355742" cy="4107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grpSp>
      <p:pic>
        <p:nvPicPr>
          <p:cNvPr id="2" name="Picture 1">
            <a:hlinkClick r:id="rId5"/>
            <a:extLst>
              <a:ext uri="{FF2B5EF4-FFF2-40B4-BE49-F238E27FC236}">
                <a16:creationId xmlns:a16="http://schemas.microsoft.com/office/drawing/2014/main" id="{0E7B8D4E-0FE0-C14C-8279-63045100D131}"/>
              </a:ext>
            </a:extLst>
          </p:cNvPr>
          <p:cNvPicPr>
            <a:picLocks noChangeAspect="1"/>
          </p:cNvPicPr>
          <p:nvPr/>
        </p:nvPicPr>
        <p:blipFill>
          <a:blip r:embed="rId6"/>
          <a:stretch>
            <a:fillRect/>
          </a:stretch>
        </p:blipFill>
        <p:spPr>
          <a:xfrm>
            <a:off x="4572000" y="1527949"/>
            <a:ext cx="4367076" cy="2830247"/>
          </a:xfrm>
          <a:prstGeom prst="rect">
            <a:avLst/>
          </a:prstGeom>
        </p:spPr>
      </p:pic>
    </p:spTree>
    <p:extLst>
      <p:ext uri="{BB962C8B-B14F-4D97-AF65-F5344CB8AC3E}">
        <p14:creationId xmlns:p14="http://schemas.microsoft.com/office/powerpoint/2010/main" val="519855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Another Round at Recursion</a:t>
            </a:r>
            <a:endParaRPr dirty="0"/>
          </a:p>
        </p:txBody>
      </p:sp>
      <p:pic>
        <p:nvPicPr>
          <p:cNvPr id="3" name="Picture 2">
            <a:hlinkClick r:id="rId3"/>
            <a:extLst>
              <a:ext uri="{FF2B5EF4-FFF2-40B4-BE49-F238E27FC236}">
                <a16:creationId xmlns:a16="http://schemas.microsoft.com/office/drawing/2014/main" id="{DDB341D9-8D59-CA4B-9628-4B5895342A7E}"/>
              </a:ext>
            </a:extLst>
          </p:cNvPr>
          <p:cNvPicPr>
            <a:picLocks noChangeAspect="1"/>
          </p:cNvPicPr>
          <p:nvPr/>
        </p:nvPicPr>
        <p:blipFill>
          <a:blip r:embed="rId4"/>
          <a:stretch>
            <a:fillRect/>
          </a:stretch>
        </p:blipFill>
        <p:spPr>
          <a:xfrm>
            <a:off x="5013594" y="1527949"/>
            <a:ext cx="3927556" cy="2634717"/>
          </a:xfrm>
          <a:prstGeom prst="rect">
            <a:avLst/>
          </a:prstGeom>
        </p:spPr>
      </p:pic>
      <p:pic>
        <p:nvPicPr>
          <p:cNvPr id="7" name="Picture 6">
            <a:hlinkClick r:id="rId5"/>
            <a:extLst>
              <a:ext uri="{FF2B5EF4-FFF2-40B4-BE49-F238E27FC236}">
                <a16:creationId xmlns:a16="http://schemas.microsoft.com/office/drawing/2014/main" id="{BE64E155-3C13-7D4C-A79B-9D77F07F172A}"/>
              </a:ext>
            </a:extLst>
          </p:cNvPr>
          <p:cNvPicPr>
            <a:picLocks noChangeAspect="1"/>
          </p:cNvPicPr>
          <p:nvPr/>
        </p:nvPicPr>
        <p:blipFill>
          <a:blip r:embed="rId6"/>
          <a:stretch>
            <a:fillRect/>
          </a:stretch>
        </p:blipFill>
        <p:spPr>
          <a:xfrm>
            <a:off x="311700" y="1527949"/>
            <a:ext cx="3927556" cy="2634717"/>
          </a:xfrm>
          <a:prstGeom prst="rect">
            <a:avLst/>
          </a:prstGeom>
        </p:spPr>
      </p:pic>
    </p:spTree>
    <p:extLst>
      <p:ext uri="{BB962C8B-B14F-4D97-AF65-F5344CB8AC3E}">
        <p14:creationId xmlns:p14="http://schemas.microsoft.com/office/powerpoint/2010/main" val="1236354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Namespace at Scale</a:t>
            </a:r>
            <a:endParaRPr dirty="0"/>
          </a:p>
        </p:txBody>
      </p:sp>
      <p:pic>
        <p:nvPicPr>
          <p:cNvPr id="2" name="Picture 1">
            <a:extLst>
              <a:ext uri="{FF2B5EF4-FFF2-40B4-BE49-F238E27FC236}">
                <a16:creationId xmlns:a16="http://schemas.microsoft.com/office/drawing/2014/main" id="{B845E974-F801-0241-B98B-7E430FA4E200}"/>
              </a:ext>
            </a:extLst>
          </p:cNvPr>
          <p:cNvPicPr>
            <a:picLocks noChangeAspect="1"/>
          </p:cNvPicPr>
          <p:nvPr/>
        </p:nvPicPr>
        <p:blipFill>
          <a:blip r:embed="rId3"/>
          <a:stretch>
            <a:fillRect/>
          </a:stretch>
        </p:blipFill>
        <p:spPr>
          <a:xfrm>
            <a:off x="423511" y="1527949"/>
            <a:ext cx="4148489" cy="2887779"/>
          </a:xfrm>
          <a:prstGeom prst="rect">
            <a:avLst/>
          </a:prstGeom>
        </p:spPr>
      </p:pic>
      <p:sp>
        <p:nvSpPr>
          <p:cNvPr id="4" name="TextBox 3">
            <a:extLst>
              <a:ext uri="{FF2B5EF4-FFF2-40B4-BE49-F238E27FC236}">
                <a16:creationId xmlns:a16="http://schemas.microsoft.com/office/drawing/2014/main" id="{EAAC1380-E524-6E4E-8E70-F93676A0A9CD}"/>
              </a:ext>
            </a:extLst>
          </p:cNvPr>
          <p:cNvSpPr txBox="1"/>
          <p:nvPr/>
        </p:nvSpPr>
        <p:spPr>
          <a:xfrm>
            <a:off x="883370" y="4415728"/>
            <a:ext cx="3228769" cy="307777"/>
          </a:xfrm>
          <a:prstGeom prst="rect">
            <a:avLst/>
          </a:prstGeom>
          <a:noFill/>
        </p:spPr>
        <p:txBody>
          <a:bodyPr wrap="none" rtlCol="0">
            <a:spAutoFit/>
          </a:bodyPr>
          <a:lstStyle/>
          <a:p>
            <a:pPr algn="ctr"/>
            <a:r>
              <a:rPr lang="en-TW" dirty="0">
                <a:hlinkClick r:id="rId4"/>
              </a:rPr>
              <a:t>GPT-3 A very large vocabulary</a:t>
            </a:r>
            <a:r>
              <a:rPr lang="en-TW" dirty="0"/>
              <a:t> to date</a:t>
            </a:r>
          </a:p>
        </p:txBody>
      </p:sp>
      <p:pic>
        <p:nvPicPr>
          <p:cNvPr id="6" name="Picture 5">
            <a:hlinkClick r:id="rId5"/>
            <a:extLst>
              <a:ext uri="{FF2B5EF4-FFF2-40B4-BE49-F238E27FC236}">
                <a16:creationId xmlns:a16="http://schemas.microsoft.com/office/drawing/2014/main" id="{71E22F5A-E0E9-E048-9E44-6FB7A1EED486}"/>
              </a:ext>
            </a:extLst>
          </p:cNvPr>
          <p:cNvPicPr>
            <a:picLocks noChangeAspect="1"/>
          </p:cNvPicPr>
          <p:nvPr/>
        </p:nvPicPr>
        <p:blipFill>
          <a:blip r:embed="rId6"/>
          <a:stretch>
            <a:fillRect/>
          </a:stretch>
        </p:blipFill>
        <p:spPr>
          <a:xfrm>
            <a:off x="4686414" y="1527949"/>
            <a:ext cx="4148488" cy="2887779"/>
          </a:xfrm>
          <a:prstGeom prst="rect">
            <a:avLst/>
          </a:prstGeom>
        </p:spPr>
      </p:pic>
      <p:sp>
        <p:nvSpPr>
          <p:cNvPr id="9" name="TextBox 8">
            <a:extLst>
              <a:ext uri="{FF2B5EF4-FFF2-40B4-BE49-F238E27FC236}">
                <a16:creationId xmlns:a16="http://schemas.microsoft.com/office/drawing/2014/main" id="{19CA5565-1EC1-BE43-B290-0494D4FBC961}"/>
              </a:ext>
            </a:extLst>
          </p:cNvPr>
          <p:cNvSpPr txBox="1"/>
          <p:nvPr/>
        </p:nvSpPr>
        <p:spPr>
          <a:xfrm>
            <a:off x="4743118" y="4415727"/>
            <a:ext cx="4035079" cy="307777"/>
          </a:xfrm>
          <a:prstGeom prst="rect">
            <a:avLst/>
          </a:prstGeom>
          <a:noFill/>
        </p:spPr>
        <p:txBody>
          <a:bodyPr wrap="none" rtlCol="0">
            <a:spAutoFit/>
          </a:bodyPr>
          <a:lstStyle/>
          <a:p>
            <a:pPr algn="ctr"/>
            <a:r>
              <a:rPr lang="en-TW" dirty="0">
                <a:hlinkClick r:id="rId5"/>
              </a:rPr>
              <a:t>An earlier industrialized computable vocabulary</a:t>
            </a:r>
            <a:endParaRPr lang="en-TW" dirty="0"/>
          </a:p>
        </p:txBody>
      </p:sp>
      <p:sp>
        <p:nvSpPr>
          <p:cNvPr id="8" name="TextBox 7">
            <a:extLst>
              <a:ext uri="{FF2B5EF4-FFF2-40B4-BE49-F238E27FC236}">
                <a16:creationId xmlns:a16="http://schemas.microsoft.com/office/drawing/2014/main" id="{98BF0645-93DB-844E-8BC1-6ED69FC2B1EE}"/>
              </a:ext>
            </a:extLst>
          </p:cNvPr>
          <p:cNvSpPr txBox="1"/>
          <p:nvPr/>
        </p:nvSpPr>
        <p:spPr>
          <a:xfrm>
            <a:off x="1419615" y="4723504"/>
            <a:ext cx="1986441" cy="307777"/>
          </a:xfrm>
          <a:prstGeom prst="rect">
            <a:avLst/>
          </a:prstGeom>
          <a:noFill/>
        </p:spPr>
        <p:txBody>
          <a:bodyPr wrap="none" rtlCol="0">
            <a:spAutoFit/>
          </a:bodyPr>
          <a:lstStyle/>
          <a:p>
            <a:r>
              <a:rPr lang="en-TW" dirty="0"/>
              <a:t>175 Billion Parameters</a:t>
            </a:r>
          </a:p>
        </p:txBody>
      </p:sp>
    </p:spTree>
    <p:extLst>
      <p:ext uri="{BB962C8B-B14F-4D97-AF65-F5344CB8AC3E}">
        <p14:creationId xmlns:p14="http://schemas.microsoft.com/office/powerpoint/2010/main" val="2364560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20687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First Approximation</a:t>
            </a:r>
            <a:br>
              <a:rPr lang="en" dirty="0"/>
            </a:br>
            <a:br>
              <a:rPr lang="en" dirty="0"/>
            </a:br>
            <a:r>
              <a:rPr lang="en" dirty="0"/>
              <a:t>If there are called the same name, </a:t>
            </a:r>
            <a:br>
              <a:rPr lang="en" dirty="0"/>
            </a:br>
            <a:r>
              <a:rPr lang="en" dirty="0"/>
              <a:t>they must be </a:t>
            </a:r>
            <a:r>
              <a:rPr lang="en" b="1" i="1" dirty="0"/>
              <a:t>equal</a:t>
            </a:r>
            <a:r>
              <a:rPr lang="en" dirty="0"/>
              <a:t>.</a:t>
            </a:r>
            <a:endParaRPr dirty="0"/>
          </a:p>
        </p:txBody>
      </p:sp>
      <p:pic>
        <p:nvPicPr>
          <p:cNvPr id="3" name="Picture 2">
            <a:extLst>
              <a:ext uri="{FF2B5EF4-FFF2-40B4-BE49-F238E27FC236}">
                <a16:creationId xmlns:a16="http://schemas.microsoft.com/office/drawing/2014/main" id="{5FEED508-C9F9-5040-9520-95A2348AB1E8}"/>
              </a:ext>
            </a:extLst>
          </p:cNvPr>
          <p:cNvPicPr>
            <a:picLocks noChangeAspect="1"/>
          </p:cNvPicPr>
          <p:nvPr/>
        </p:nvPicPr>
        <p:blipFill>
          <a:blip r:embed="rId3"/>
          <a:stretch>
            <a:fillRect/>
          </a:stretch>
        </p:blipFill>
        <p:spPr>
          <a:xfrm>
            <a:off x="0" y="3419095"/>
            <a:ext cx="9144000" cy="1097280"/>
          </a:xfrm>
          <a:prstGeom prst="rect">
            <a:avLst/>
          </a:prstGeom>
        </p:spPr>
      </p:pic>
      <p:sp>
        <p:nvSpPr>
          <p:cNvPr id="2" name="TextBox 1">
            <a:extLst>
              <a:ext uri="{FF2B5EF4-FFF2-40B4-BE49-F238E27FC236}">
                <a16:creationId xmlns:a16="http://schemas.microsoft.com/office/drawing/2014/main" id="{EF54B30A-6489-BA49-AC57-19E250043589}"/>
              </a:ext>
            </a:extLst>
          </p:cNvPr>
          <p:cNvSpPr txBox="1"/>
          <p:nvPr/>
        </p:nvSpPr>
        <p:spPr>
          <a:xfrm>
            <a:off x="3594539" y="3111318"/>
            <a:ext cx="1407758" cy="307777"/>
          </a:xfrm>
          <a:prstGeom prst="rect">
            <a:avLst/>
          </a:prstGeom>
          <a:noFill/>
        </p:spPr>
        <p:txBody>
          <a:bodyPr wrap="none" rtlCol="0">
            <a:spAutoFit/>
          </a:bodyPr>
          <a:lstStyle/>
          <a:p>
            <a:r>
              <a:rPr lang="en-TW" dirty="0"/>
              <a:t>For example …</a:t>
            </a:r>
          </a:p>
        </p:txBody>
      </p:sp>
    </p:spTree>
    <p:extLst>
      <p:ext uri="{BB962C8B-B14F-4D97-AF65-F5344CB8AC3E}">
        <p14:creationId xmlns:p14="http://schemas.microsoft.com/office/powerpoint/2010/main" val="303758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426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Definitional Suggestion for Computing Science</a:t>
            </a:r>
            <a:endParaRPr dirty="0"/>
          </a:p>
        </p:txBody>
      </p:sp>
      <p:pic>
        <p:nvPicPr>
          <p:cNvPr id="2" name="Picture 1">
            <a:extLst>
              <a:ext uri="{FF2B5EF4-FFF2-40B4-BE49-F238E27FC236}">
                <a16:creationId xmlns:a16="http://schemas.microsoft.com/office/drawing/2014/main" id="{E5680838-68EF-EF48-9F99-79838D340184}"/>
              </a:ext>
            </a:extLst>
          </p:cNvPr>
          <p:cNvPicPr>
            <a:picLocks noChangeAspect="1"/>
          </p:cNvPicPr>
          <p:nvPr/>
        </p:nvPicPr>
        <p:blipFill>
          <a:blip r:embed="rId3"/>
          <a:stretch>
            <a:fillRect/>
          </a:stretch>
        </p:blipFill>
        <p:spPr>
          <a:xfrm>
            <a:off x="0" y="3419095"/>
            <a:ext cx="9144000" cy="1097280"/>
          </a:xfrm>
          <a:prstGeom prst="rect">
            <a:avLst/>
          </a:prstGeom>
        </p:spPr>
      </p:pic>
      <p:pic>
        <p:nvPicPr>
          <p:cNvPr id="3" name="Picture 2">
            <a:extLst>
              <a:ext uri="{FF2B5EF4-FFF2-40B4-BE49-F238E27FC236}">
                <a16:creationId xmlns:a16="http://schemas.microsoft.com/office/drawing/2014/main" id="{3C815B13-73FF-8E4E-9DB1-CB095BFBEAD8}"/>
              </a:ext>
            </a:extLst>
          </p:cNvPr>
          <p:cNvPicPr>
            <a:picLocks noChangeAspect="1"/>
          </p:cNvPicPr>
          <p:nvPr/>
        </p:nvPicPr>
        <p:blipFill>
          <a:blip r:embed="rId4"/>
          <a:stretch>
            <a:fillRect/>
          </a:stretch>
        </p:blipFill>
        <p:spPr>
          <a:xfrm>
            <a:off x="1355835" y="1292772"/>
            <a:ext cx="6432330" cy="1979178"/>
          </a:xfrm>
          <a:prstGeom prst="rect">
            <a:avLst/>
          </a:prstGeom>
        </p:spPr>
      </p:pic>
    </p:spTree>
    <p:extLst>
      <p:ext uri="{BB962C8B-B14F-4D97-AF65-F5344CB8AC3E}">
        <p14:creationId xmlns:p14="http://schemas.microsoft.com/office/powerpoint/2010/main" val="2200471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man who redefined </a:t>
            </a:r>
            <a:r>
              <a:rPr lang="en" b="1" i="1" dirty="0"/>
              <a:t>Equal</a:t>
            </a:r>
            <a:r>
              <a:rPr lang="en" dirty="0"/>
              <a:t> in Math!</a:t>
            </a:r>
            <a:br>
              <a:rPr lang="en" dirty="0"/>
            </a:br>
            <a:endParaRPr dirty="0"/>
          </a:p>
        </p:txBody>
      </p:sp>
      <p:sp>
        <p:nvSpPr>
          <p:cNvPr id="2" name="TextBox 1">
            <a:extLst>
              <a:ext uri="{FF2B5EF4-FFF2-40B4-BE49-F238E27FC236}">
                <a16:creationId xmlns:a16="http://schemas.microsoft.com/office/drawing/2014/main" id="{88324AE6-ABE4-F54B-9F4F-97628FD1568F}"/>
              </a:ext>
            </a:extLst>
          </p:cNvPr>
          <p:cNvSpPr txBox="1"/>
          <p:nvPr/>
        </p:nvSpPr>
        <p:spPr>
          <a:xfrm>
            <a:off x="6000383" y="4338749"/>
            <a:ext cx="1758815" cy="307777"/>
          </a:xfrm>
          <a:prstGeom prst="rect">
            <a:avLst/>
          </a:prstGeom>
          <a:noFill/>
        </p:spPr>
        <p:txBody>
          <a:bodyPr wrap="square" rtlCol="0">
            <a:spAutoFit/>
          </a:bodyPr>
          <a:lstStyle/>
          <a:p>
            <a:r>
              <a:rPr lang="en-US" dirty="0">
                <a:hlinkClick r:id="rId3"/>
              </a:rPr>
              <a:t>Vladimir </a:t>
            </a:r>
            <a:r>
              <a:rPr lang="en-US" dirty="0" err="1">
                <a:hlinkClick r:id="rId3"/>
              </a:rPr>
              <a:t>Voevodsky</a:t>
            </a:r>
            <a:endParaRPr lang="en-TW" dirty="0"/>
          </a:p>
        </p:txBody>
      </p:sp>
      <p:pic>
        <p:nvPicPr>
          <p:cNvPr id="1026" name="Picture 2" descr="Homotopy type theory: Univalent foundations of mathematics">
            <a:hlinkClick r:id="rId4"/>
            <a:extLst>
              <a:ext uri="{FF2B5EF4-FFF2-40B4-BE49-F238E27FC236}">
                <a16:creationId xmlns:a16="http://schemas.microsoft.com/office/drawing/2014/main" id="{69B7B92F-E35F-F144-9CD0-C774328B872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71366" y="2938325"/>
            <a:ext cx="1272238" cy="18349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6"/>
            <a:extLst>
              <a:ext uri="{FF2B5EF4-FFF2-40B4-BE49-F238E27FC236}">
                <a16:creationId xmlns:a16="http://schemas.microsoft.com/office/drawing/2014/main" id="{A9C5A1B5-8543-1A42-A183-4EE2495A78F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633319" y="1259560"/>
            <a:ext cx="3540454" cy="1284437"/>
          </a:xfrm>
          <a:prstGeom prst="rect">
            <a:avLst/>
          </a:prstGeom>
        </p:spPr>
      </p:pic>
      <p:pic>
        <p:nvPicPr>
          <p:cNvPr id="1028" name="Picture 4">
            <a:hlinkClick r:id="rId3"/>
            <a:extLst>
              <a:ext uri="{FF2B5EF4-FFF2-40B4-BE49-F238E27FC236}">
                <a16:creationId xmlns:a16="http://schemas.microsoft.com/office/drawing/2014/main" id="{52EE530A-374F-394D-908B-4B93B44E01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631891" y="1315066"/>
            <a:ext cx="2406033" cy="2920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5A6AD9-D63E-B449-B172-C68E300D10DE}"/>
              </a:ext>
            </a:extLst>
          </p:cNvPr>
          <p:cNvSpPr txBox="1"/>
          <p:nvPr/>
        </p:nvSpPr>
        <p:spPr>
          <a:xfrm>
            <a:off x="3240648" y="1747889"/>
            <a:ext cx="1579278" cy="307777"/>
          </a:xfrm>
          <a:prstGeom prst="rect">
            <a:avLst/>
          </a:prstGeom>
          <a:noFill/>
        </p:spPr>
        <p:txBody>
          <a:bodyPr wrap="none" rtlCol="0">
            <a:spAutoFit/>
          </a:bodyPr>
          <a:lstStyle/>
          <a:p>
            <a:r>
              <a:rPr lang="en-US" dirty="0"/>
              <a:t>B</a:t>
            </a:r>
            <a:r>
              <a:rPr lang="en-TW" dirty="0"/>
              <a:t>y Kevin Hartnett</a:t>
            </a:r>
          </a:p>
        </p:txBody>
      </p:sp>
      <p:pic>
        <p:nvPicPr>
          <p:cNvPr id="6" name="Picture 5">
            <a:hlinkClick r:id="rId9"/>
            <a:extLst>
              <a:ext uri="{FF2B5EF4-FFF2-40B4-BE49-F238E27FC236}">
                <a16:creationId xmlns:a16="http://schemas.microsoft.com/office/drawing/2014/main" id="{BD323005-24E2-994A-882A-022646BEFE2E}"/>
              </a:ext>
            </a:extLst>
          </p:cNvPr>
          <p:cNvPicPr>
            <a:picLocks noChangeAspect="1"/>
          </p:cNvPicPr>
          <p:nvPr/>
        </p:nvPicPr>
        <p:blipFill>
          <a:blip r:embed="rId10"/>
          <a:stretch>
            <a:fillRect/>
          </a:stretch>
        </p:blipFill>
        <p:spPr>
          <a:xfrm>
            <a:off x="3240649" y="2938325"/>
            <a:ext cx="2145740" cy="1308961"/>
          </a:xfrm>
          <a:prstGeom prst="rect">
            <a:avLst/>
          </a:prstGeom>
        </p:spPr>
      </p:pic>
      <p:pic>
        <p:nvPicPr>
          <p:cNvPr id="1030" name="Picture 6" descr="Github, mark icon">
            <a:hlinkClick r:id="rId9"/>
            <a:extLst>
              <a:ext uri="{FF2B5EF4-FFF2-40B4-BE49-F238E27FC236}">
                <a16:creationId xmlns:a16="http://schemas.microsoft.com/office/drawing/2014/main" id="{9AA70948-39D3-3749-BE23-5A04F500DDF5}"/>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583309" y="2938325"/>
            <a:ext cx="498475" cy="49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97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Review the history of Algebraic Topology</a:t>
            </a:r>
            <a:br>
              <a:rPr lang="en" dirty="0"/>
            </a:br>
            <a:endParaRPr dirty="0"/>
          </a:p>
        </p:txBody>
      </p:sp>
      <p:pic>
        <p:nvPicPr>
          <p:cNvPr id="5" name="Picture 4">
            <a:hlinkClick r:id="rId3"/>
            <a:extLst>
              <a:ext uri="{FF2B5EF4-FFF2-40B4-BE49-F238E27FC236}">
                <a16:creationId xmlns:a16="http://schemas.microsoft.com/office/drawing/2014/main" id="{FD91FAD6-23E7-D34F-BCB2-60B850996850}"/>
              </a:ext>
            </a:extLst>
          </p:cNvPr>
          <p:cNvPicPr>
            <a:picLocks noChangeAspect="1"/>
          </p:cNvPicPr>
          <p:nvPr/>
        </p:nvPicPr>
        <p:blipFill>
          <a:blip r:embed="rId4"/>
          <a:stretch>
            <a:fillRect/>
          </a:stretch>
        </p:blipFill>
        <p:spPr>
          <a:xfrm>
            <a:off x="2071629" y="1116531"/>
            <a:ext cx="5000741" cy="3460613"/>
          </a:xfrm>
          <a:prstGeom prst="rect">
            <a:avLst/>
          </a:prstGeom>
        </p:spPr>
      </p:pic>
      <p:sp>
        <p:nvSpPr>
          <p:cNvPr id="7" name="TextBox 6">
            <a:extLst>
              <a:ext uri="{FF2B5EF4-FFF2-40B4-BE49-F238E27FC236}">
                <a16:creationId xmlns:a16="http://schemas.microsoft.com/office/drawing/2014/main" id="{D4500962-37A1-D146-9F69-0746673E8B75}"/>
              </a:ext>
            </a:extLst>
          </p:cNvPr>
          <p:cNvSpPr txBox="1"/>
          <p:nvPr/>
        </p:nvSpPr>
        <p:spPr>
          <a:xfrm>
            <a:off x="4016398" y="4577144"/>
            <a:ext cx="1539204" cy="307777"/>
          </a:xfrm>
          <a:prstGeom prst="rect">
            <a:avLst/>
          </a:prstGeom>
          <a:noFill/>
        </p:spPr>
        <p:txBody>
          <a:bodyPr wrap="none" rtlCol="0">
            <a:spAutoFit/>
          </a:bodyPr>
          <a:lstStyle/>
          <a:p>
            <a:r>
              <a:rPr lang="en-TW" dirty="0">
                <a:hlinkClick r:id="rId5"/>
              </a:rPr>
              <a:t>Prof. Pierre Albin</a:t>
            </a:r>
            <a:endParaRPr lang="en-TW" dirty="0"/>
          </a:p>
        </p:txBody>
      </p:sp>
    </p:spTree>
    <p:extLst>
      <p:ext uri="{BB962C8B-B14F-4D97-AF65-F5344CB8AC3E}">
        <p14:creationId xmlns:p14="http://schemas.microsoft.com/office/powerpoint/2010/main" val="893949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aphicFrame>
        <p:nvGraphicFramePr>
          <p:cNvPr id="425" name="Google Shape;425;p51"/>
          <p:cNvGraphicFramePr/>
          <p:nvPr/>
        </p:nvGraphicFramePr>
        <p:xfrm>
          <a:off x="386925" y="1321450"/>
          <a:ext cx="8370150" cy="3029375"/>
        </p:xfrm>
        <a:graphic>
          <a:graphicData uri="http://schemas.openxmlformats.org/drawingml/2006/table">
            <a:tbl>
              <a:tblPr>
                <a:noFill/>
              </a:tblPr>
              <a:tblGrid>
                <a:gridCol w="2236775">
                  <a:extLst>
                    <a:ext uri="{9D8B030D-6E8A-4147-A177-3AD203B41FA5}">
                      <a16:colId xmlns:a16="http://schemas.microsoft.com/office/drawing/2014/main" val="20000"/>
                    </a:ext>
                  </a:extLst>
                </a:gridCol>
                <a:gridCol w="2751050">
                  <a:extLst>
                    <a:ext uri="{9D8B030D-6E8A-4147-A177-3AD203B41FA5}">
                      <a16:colId xmlns:a16="http://schemas.microsoft.com/office/drawing/2014/main" val="20001"/>
                    </a:ext>
                  </a:extLst>
                </a:gridCol>
                <a:gridCol w="3382325">
                  <a:extLst>
                    <a:ext uri="{9D8B030D-6E8A-4147-A177-3AD203B41FA5}">
                      <a16:colId xmlns:a16="http://schemas.microsoft.com/office/drawing/2014/main" val="20002"/>
                    </a:ext>
                  </a:extLst>
                </a:gridCol>
              </a:tblGrid>
              <a:tr h="667475">
                <a:tc>
                  <a:txBody>
                    <a:bodyPr/>
                    <a:lstStyle/>
                    <a:p>
                      <a:pPr marL="0" lvl="0" indent="0" algn="ctr" rtl="0">
                        <a:spcBef>
                          <a:spcPts val="0"/>
                        </a:spcBef>
                        <a:spcAft>
                          <a:spcPts val="0"/>
                        </a:spcAft>
                        <a:buNone/>
                      </a:pPr>
                      <a:r>
                        <a:rPr lang="en" sz="1900" b="1" i="1"/>
                        <a:t>Mapped Domains</a:t>
                      </a:r>
                      <a:endParaRPr sz="1900" b="1" i="1"/>
                    </a:p>
                  </a:txBody>
                  <a:tcPr marL="91425" marR="91425" marT="91425" marB="91425" anchor="ctr">
                    <a:lnL w="9525" cap="flat" cmpd="sng">
                      <a:solidFill>
                        <a:schemeClr val="lt1"/>
                      </a:solidFill>
                      <a:prstDash val="solid"/>
                      <a:round/>
                      <a:headEnd type="none" w="sm" len="sm"/>
                      <a:tailEnd type="none" w="sm" len="sm"/>
                    </a:lnL>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a:t>key/value</a:t>
                      </a:r>
                      <a:endParaRPr sz="1900" b="1" i="1"/>
                    </a:p>
                  </a:txBody>
                  <a:tcPr marL="91425" marR="91425" marT="91425" marB="91425" anchor="ctr">
                    <a:lnT w="9525" cap="flat" cmpd="sng">
                      <a:solidFill>
                        <a:schemeClr val="lt1"/>
                      </a:solidFill>
                      <a:prstDash val="solid"/>
                      <a:round/>
                      <a:headEnd type="none" w="sm" len="sm"/>
                      <a:tailEnd type="none" w="sm" len="sm"/>
                    </a:lnT>
                  </a:tcPr>
                </a:tc>
                <a:tc>
                  <a:txBody>
                    <a:bodyPr/>
                    <a:lstStyle/>
                    <a:p>
                      <a:pPr marL="0" lvl="0" indent="0" algn="ctr" rtl="0">
                        <a:spcBef>
                          <a:spcPts val="0"/>
                        </a:spcBef>
                        <a:spcAft>
                          <a:spcPts val="0"/>
                        </a:spcAft>
                        <a:buNone/>
                      </a:pPr>
                      <a:r>
                        <a:rPr lang="en" sz="1900" b="1" i="1" dirty="0"/>
                        <a:t>Examples</a:t>
                      </a:r>
                      <a:endParaRPr sz="1900" b="1" i="1" dirty="0"/>
                    </a:p>
                  </a:txBody>
                  <a:tcPr marL="91425" marR="91425" marT="91425" marB="91425" anchor="ctr">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0"/>
                  </a:ext>
                </a:extLst>
              </a:tr>
              <a:tr h="667475">
                <a:tc>
                  <a:txBody>
                    <a:bodyPr/>
                    <a:lstStyle/>
                    <a:p>
                      <a:pPr marL="0" lvl="0" indent="0" algn="ctr" rtl="0">
                        <a:spcBef>
                          <a:spcPts val="0"/>
                        </a:spcBef>
                        <a:spcAft>
                          <a:spcPts val="0"/>
                        </a:spcAft>
                        <a:buNone/>
                      </a:pPr>
                      <a:r>
                        <a:rPr lang="en"/>
                        <a:t>data/data</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Inputs/Outputs</a:t>
                      </a:r>
                      <a:endParaRPr b="1"/>
                    </a:p>
                  </a:txBody>
                  <a:tcPr marL="91425" marR="91425" marT="91425" marB="91425" anchor="ctr"/>
                </a:tc>
                <a:tc>
                  <a:txBody>
                    <a:bodyPr/>
                    <a:lstStyle/>
                    <a:p>
                      <a:pPr marL="0" lvl="0" indent="0" algn="ctr" rtl="0">
                        <a:spcBef>
                          <a:spcPts val="0"/>
                        </a:spcBef>
                        <a:spcAft>
                          <a:spcPts val="0"/>
                        </a:spcAft>
                        <a:buNone/>
                      </a:pPr>
                      <a:r>
                        <a:rPr lang="en"/>
                        <a:t>Dictionary/Tabulated Data</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1"/>
                  </a:ext>
                </a:extLst>
              </a:tr>
              <a:tr h="667475">
                <a:tc>
                  <a:txBody>
                    <a:bodyPr/>
                    <a:lstStyle/>
                    <a:p>
                      <a:pPr marL="0" lvl="0" indent="0" algn="ctr" rtl="0">
                        <a:spcBef>
                          <a:spcPts val="0"/>
                        </a:spcBef>
                        <a:spcAft>
                          <a:spcPts val="0"/>
                        </a:spcAft>
                        <a:buNone/>
                      </a:pPr>
                      <a:r>
                        <a:rPr lang="en"/>
                        <a:t>structure/structure</a:t>
                      </a:r>
                      <a:endParaRPr/>
                    </a:p>
                  </a:txBody>
                  <a:tcPr marL="91425" marR="91425" marT="91425" marB="91425" anchor="ctr">
                    <a:lnL w="9525" cap="flat" cmpd="sng">
                      <a:solidFill>
                        <a:schemeClr val="lt1"/>
                      </a:solidFill>
                      <a:prstDash val="solid"/>
                      <a:round/>
                      <a:headEnd type="none" w="sm" len="sm"/>
                      <a:tailEnd type="none" w="sm" len="sm"/>
                    </a:lnL>
                  </a:tcPr>
                </a:tc>
                <a:tc>
                  <a:txBody>
                    <a:bodyPr/>
                    <a:lstStyle/>
                    <a:p>
                      <a:pPr marL="0" lvl="0" indent="0" algn="ctr" rtl="0">
                        <a:spcBef>
                          <a:spcPts val="0"/>
                        </a:spcBef>
                        <a:spcAft>
                          <a:spcPts val="0"/>
                        </a:spcAft>
                        <a:buNone/>
                      </a:pPr>
                      <a:r>
                        <a:rPr lang="en" b="1"/>
                        <a:t>algorithm/source code</a:t>
                      </a:r>
                      <a:endParaRPr b="1"/>
                    </a:p>
                  </a:txBody>
                  <a:tcPr marL="91425" marR="91425" marT="91425" marB="91425" anchor="ctr"/>
                </a:tc>
                <a:tc>
                  <a:txBody>
                    <a:bodyPr/>
                    <a:lstStyle/>
                    <a:p>
                      <a:pPr marL="0" lvl="0" indent="0" algn="ctr" rtl="0">
                        <a:spcBef>
                          <a:spcPts val="0"/>
                        </a:spcBef>
                        <a:spcAft>
                          <a:spcPts val="0"/>
                        </a:spcAft>
                        <a:buNone/>
                      </a:pPr>
                      <a:r>
                        <a:rPr lang="en"/>
                        <a:t>Logical Structures/Functions in Software Libraries</a:t>
                      </a:r>
                      <a:endParaRPr/>
                    </a:p>
                  </a:txBody>
                  <a:tcPr marL="91425" marR="91425" marT="91425" marB="91425" anchor="ctr">
                    <a:lnR w="9525" cap="flat" cmpd="sng">
                      <a:solidFill>
                        <a:schemeClr val="lt1"/>
                      </a:solidFill>
                      <a:prstDash val="solid"/>
                      <a:round/>
                      <a:headEnd type="none" w="sm" len="sm"/>
                      <a:tailEnd type="none" w="sm" len="sm"/>
                    </a:lnR>
                  </a:tcPr>
                </a:tc>
                <a:extLst>
                  <a:ext uri="{0D108BD9-81ED-4DB2-BD59-A6C34878D82A}">
                    <a16:rowId xmlns:a16="http://schemas.microsoft.com/office/drawing/2014/main" val="10002"/>
                  </a:ext>
                </a:extLst>
              </a:tr>
              <a:tr h="1026950">
                <a:tc>
                  <a:txBody>
                    <a:bodyPr/>
                    <a:lstStyle/>
                    <a:p>
                      <a:pPr marL="0" lvl="0" indent="0" algn="ctr" rtl="0">
                        <a:spcBef>
                          <a:spcPts val="0"/>
                        </a:spcBef>
                        <a:spcAft>
                          <a:spcPts val="0"/>
                        </a:spcAft>
                        <a:buNone/>
                      </a:pPr>
                      <a:r>
                        <a:rPr lang="en"/>
                        <a:t>language/language</a:t>
                      </a:r>
                      <a:endParaRPr/>
                    </a:p>
                  </a:txBody>
                  <a:tcPr marL="91425" marR="91425" marT="91425" marB="91425" anchor="ctr">
                    <a:lnL w="9525" cap="flat" cmpd="sng">
                      <a:solidFill>
                        <a:schemeClr val="lt1"/>
                      </a:solidFill>
                      <a:prstDash val="solid"/>
                      <a:round/>
                      <a:headEnd type="none" w="sm" len="sm"/>
                      <a:tailEnd type="none" w="sm" len="sm"/>
                    </a:lnL>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1"/>
                          </a:solidFill>
                        </a:rPr>
                        <a:t>Specification/Implementation</a:t>
                      </a:r>
                      <a:endParaRPr b="1"/>
                    </a:p>
                  </a:txBody>
                  <a:tcPr marL="91425" marR="91425" marT="91425" marB="91425" anchor="ctr">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rPr>
                        <a:t>Source Code/Executable Binary</a:t>
                      </a:r>
                      <a:endParaRPr dirty="0"/>
                    </a:p>
                  </a:txBody>
                  <a:tcPr marL="91425" marR="91425" marT="91425" marB="91425" anchor="ctr">
                    <a:lnR w="9525" cap="flat" cmpd="sng">
                      <a:solidFill>
                        <a:schemeClr val="lt1"/>
                      </a:solidFill>
                      <a:prstDash val="solid"/>
                      <a:round/>
                      <a:headEnd type="none" w="sm" len="sm"/>
                      <a:tailEnd type="none" w="sm" len="sm"/>
                    </a:lnR>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26" name="Google Shape;426;p51"/>
          <p:cNvSpPr txBox="1">
            <a:spLocks noGrp="1"/>
          </p:cNvSpPr>
          <p:nvPr>
            <p:ph type="title"/>
          </p:nvPr>
        </p:nvSpPr>
        <p:spPr>
          <a:xfrm>
            <a:off x="311700" y="189600"/>
            <a:ext cx="8520600" cy="572700"/>
          </a:xfrm>
          <a:prstGeom prst="rect">
            <a:avLst/>
          </a:prstGeom>
          <a:ln w="9525" cap="flat" cmpd="sng">
            <a:noFill/>
            <a:prstDash val="solid"/>
            <a:round/>
            <a:headEnd type="none" w="sm" len="sm"/>
            <a:tailEnd type="none" w="sm" len="sm"/>
          </a:ln>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Key-Value Data Type is a Universal Abstraction</a:t>
            </a:r>
            <a:endParaRPr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502990"/>
            <a:ext cx="8520600" cy="6135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foundation of math as programming languages</a:t>
            </a:r>
            <a:endParaRPr dirty="0"/>
          </a:p>
        </p:txBody>
      </p:sp>
      <p:sp>
        <p:nvSpPr>
          <p:cNvPr id="7" name="TextBox 6">
            <a:extLst>
              <a:ext uri="{FF2B5EF4-FFF2-40B4-BE49-F238E27FC236}">
                <a16:creationId xmlns:a16="http://schemas.microsoft.com/office/drawing/2014/main" id="{D4500962-37A1-D146-9F69-0746673E8B75}"/>
              </a:ext>
            </a:extLst>
          </p:cNvPr>
          <p:cNvSpPr txBox="1"/>
          <p:nvPr/>
        </p:nvSpPr>
        <p:spPr>
          <a:xfrm>
            <a:off x="3802397" y="4486621"/>
            <a:ext cx="1745991" cy="307777"/>
          </a:xfrm>
          <a:prstGeom prst="rect">
            <a:avLst/>
          </a:prstGeom>
          <a:noFill/>
        </p:spPr>
        <p:txBody>
          <a:bodyPr wrap="none" rtlCol="0">
            <a:spAutoFit/>
          </a:bodyPr>
          <a:lstStyle/>
          <a:p>
            <a:r>
              <a:rPr lang="en-TW" dirty="0"/>
              <a:t>Prof. </a:t>
            </a:r>
            <a:r>
              <a:rPr lang="en-TW" dirty="0">
                <a:hlinkClick r:id="rId3"/>
              </a:rPr>
              <a:t>Robert Harper</a:t>
            </a:r>
            <a:endParaRPr lang="en-TW" dirty="0"/>
          </a:p>
        </p:txBody>
      </p:sp>
      <p:pic>
        <p:nvPicPr>
          <p:cNvPr id="2" name="Picture 1">
            <a:hlinkClick r:id="rId4"/>
            <a:extLst>
              <a:ext uri="{FF2B5EF4-FFF2-40B4-BE49-F238E27FC236}">
                <a16:creationId xmlns:a16="http://schemas.microsoft.com/office/drawing/2014/main" id="{D9E07E91-5D5D-4F4C-8D8A-91DD1977751E}"/>
              </a:ext>
            </a:extLst>
          </p:cNvPr>
          <p:cNvPicPr>
            <a:picLocks noChangeAspect="1"/>
          </p:cNvPicPr>
          <p:nvPr/>
        </p:nvPicPr>
        <p:blipFill>
          <a:blip r:embed="rId5"/>
          <a:stretch>
            <a:fillRect/>
          </a:stretch>
        </p:blipFill>
        <p:spPr>
          <a:xfrm>
            <a:off x="2549488" y="1116531"/>
            <a:ext cx="4045023" cy="3245131"/>
          </a:xfrm>
          <a:prstGeom prst="rect">
            <a:avLst/>
          </a:prstGeom>
        </p:spPr>
      </p:pic>
    </p:spTree>
    <p:extLst>
      <p:ext uri="{BB962C8B-B14F-4D97-AF65-F5344CB8AC3E}">
        <p14:creationId xmlns:p14="http://schemas.microsoft.com/office/powerpoint/2010/main" val="2841733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Memoization</a:t>
            </a:r>
            <a:r>
              <a:rPr lang="en" dirty="0"/>
              <a:t>: Remember Generated Names</a:t>
            </a:r>
            <a:endParaRPr dirty="0"/>
          </a:p>
        </p:txBody>
      </p:sp>
      <p:pic>
        <p:nvPicPr>
          <p:cNvPr id="2" name="Picture 1">
            <a:hlinkClick r:id="rId3"/>
            <a:extLst>
              <a:ext uri="{FF2B5EF4-FFF2-40B4-BE49-F238E27FC236}">
                <a16:creationId xmlns:a16="http://schemas.microsoft.com/office/drawing/2014/main" id="{F7767A5C-57D1-8447-A4BD-437A2D2C7A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9091" y="1414994"/>
            <a:ext cx="3352633" cy="1944024"/>
          </a:xfrm>
          <a:prstGeom prst="rect">
            <a:avLst/>
          </a:prstGeom>
        </p:spPr>
      </p:pic>
      <p:pic>
        <p:nvPicPr>
          <p:cNvPr id="4" name="Picture 3">
            <a:hlinkClick r:id="rId5"/>
            <a:extLst>
              <a:ext uri="{FF2B5EF4-FFF2-40B4-BE49-F238E27FC236}">
                <a16:creationId xmlns:a16="http://schemas.microsoft.com/office/drawing/2014/main" id="{2B20B41E-E4EB-2345-BB67-F6BE1175EB5D}"/>
              </a:ext>
            </a:extLst>
          </p:cNvPr>
          <p:cNvPicPr>
            <a:picLocks noChangeAspect="1"/>
          </p:cNvPicPr>
          <p:nvPr/>
        </p:nvPicPr>
        <p:blipFill>
          <a:blip r:embed="rId6"/>
          <a:stretch>
            <a:fillRect/>
          </a:stretch>
        </p:blipFill>
        <p:spPr>
          <a:xfrm>
            <a:off x="4152734" y="1492468"/>
            <a:ext cx="4648203" cy="2726121"/>
          </a:xfrm>
          <a:prstGeom prst="rect">
            <a:avLst/>
          </a:prstGeom>
        </p:spPr>
      </p:pic>
    </p:spTree>
    <p:extLst>
      <p:ext uri="{BB962C8B-B14F-4D97-AF65-F5344CB8AC3E}">
        <p14:creationId xmlns:p14="http://schemas.microsoft.com/office/powerpoint/2010/main" val="2111683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1704229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Tree>
    <p:extLst>
      <p:ext uri="{BB962C8B-B14F-4D97-AF65-F5344CB8AC3E}">
        <p14:creationId xmlns:p14="http://schemas.microsoft.com/office/powerpoint/2010/main" val="2273014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Tree>
    <p:extLst>
      <p:ext uri="{BB962C8B-B14F-4D97-AF65-F5344CB8AC3E}">
        <p14:creationId xmlns:p14="http://schemas.microsoft.com/office/powerpoint/2010/main" val="2747335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True Name defined by Wikipedia</a:t>
            </a:r>
            <a:endParaRPr dirty="0">
              <a:solidFill>
                <a:srgbClr val="FF0000"/>
              </a:solidFill>
            </a:endParaRPr>
          </a:p>
        </p:txBody>
      </p:sp>
      <p:pic>
        <p:nvPicPr>
          <p:cNvPr id="2" name="Picture 1">
            <a:hlinkClick r:id="rId3"/>
            <a:extLst>
              <a:ext uri="{FF2B5EF4-FFF2-40B4-BE49-F238E27FC236}">
                <a16:creationId xmlns:a16="http://schemas.microsoft.com/office/drawing/2014/main" id="{64107437-0F05-3642-812D-2F9BBE1514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843" y="1176356"/>
            <a:ext cx="8304314" cy="3270515"/>
          </a:xfrm>
          <a:prstGeom prst="rect">
            <a:avLst/>
          </a:prstGeom>
        </p:spPr>
      </p:pic>
    </p:spTree>
    <p:extLst>
      <p:ext uri="{BB962C8B-B14F-4D97-AF65-F5344CB8AC3E}">
        <p14:creationId xmlns:p14="http://schemas.microsoft.com/office/powerpoint/2010/main" val="626072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3375498" y="1017725"/>
            <a:ext cx="2480554" cy="3851792"/>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027583"/>
            <a:ext cx="2898843" cy="3841934"/>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2690138" y="3970393"/>
            <a:ext cx="880329" cy="1001628"/>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5992713" y="844698"/>
            <a:ext cx="3004542" cy="4024819"/>
          </a:xfrm>
          <a:prstGeom prst="rect">
            <a:avLst/>
          </a:prstGeom>
        </p:spPr>
      </p:pic>
    </p:spTree>
    <p:extLst>
      <p:ext uri="{BB962C8B-B14F-4D97-AF65-F5344CB8AC3E}">
        <p14:creationId xmlns:p14="http://schemas.microsoft.com/office/powerpoint/2010/main" val="307897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How and Why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b="1" dirty="0"/>
              <a:t>What/Association</a:t>
            </a:r>
            <a:r>
              <a:rPr lang="en-US" dirty="0"/>
              <a:t> marks data content (naming objects)</a:t>
            </a:r>
          </a:p>
          <a:p>
            <a:endParaRPr lang="en-US" dirty="0"/>
          </a:p>
          <a:p>
            <a:r>
              <a:rPr lang="en-US" b="1" dirty="0"/>
              <a:t>How/Intervention</a:t>
            </a:r>
            <a:r>
              <a:rPr lang="en-US" dirty="0"/>
              <a:t> demonstrates active intent (human free will)</a:t>
            </a:r>
          </a:p>
          <a:p>
            <a:endParaRPr lang="en-US" dirty="0"/>
          </a:p>
          <a:p>
            <a:r>
              <a:rPr lang="en-US" b="1" dirty="0"/>
              <a:t>Why/Counterfactuals</a:t>
            </a:r>
            <a:r>
              <a:rPr lang="en-US" dirty="0"/>
              <a:t> checks on associations by breaking symmetry</a:t>
            </a:r>
          </a:p>
          <a:p>
            <a:pPr lvl="1"/>
            <a:r>
              <a:rPr lang="en-US" dirty="0"/>
              <a:t>Branching on the assumptions/contextual groundings </a:t>
            </a:r>
          </a:p>
          <a:p>
            <a:pPr marL="114300" indent="0">
              <a:buNone/>
            </a:pPr>
            <a:endParaRPr lang="en-US" dirty="0"/>
          </a:p>
          <a:p>
            <a:r>
              <a:rPr lang="en-US" dirty="0"/>
              <a:t>It is the simplicity of data types (associations) that enables scale</a:t>
            </a:r>
          </a:p>
          <a:p>
            <a:pPr lvl="1"/>
            <a:r>
              <a:rPr lang="en-US" dirty="0"/>
              <a:t>All data types share the </a:t>
            </a:r>
            <a:r>
              <a:rPr lang="en-US" b="1" dirty="0">
                <a:solidFill>
                  <a:srgbClr val="FF0000"/>
                </a:solidFill>
              </a:rPr>
              <a:t>same basic type </a:t>
            </a:r>
            <a:r>
              <a:rPr lang="en-US" dirty="0"/>
              <a:t>(association/arrow/label/named object)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23483261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Tree>
    <p:extLst>
      <p:ext uri="{BB962C8B-B14F-4D97-AF65-F5344CB8AC3E}">
        <p14:creationId xmlns:p14="http://schemas.microsoft.com/office/powerpoint/2010/main" val="1201052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Namespaces governs Cognitive Capacity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4" name="Picture 3">
            <a:hlinkClick r:id="rId3"/>
            <a:extLst>
              <a:ext uri="{FF2B5EF4-FFF2-40B4-BE49-F238E27FC236}">
                <a16:creationId xmlns:a16="http://schemas.microsoft.com/office/drawing/2014/main" id="{BA2C73A7-1E34-7344-8269-D857D483C64B}"/>
              </a:ext>
            </a:extLst>
          </p:cNvPr>
          <p:cNvPicPr>
            <a:picLocks noChangeAspect="1"/>
          </p:cNvPicPr>
          <p:nvPr/>
        </p:nvPicPr>
        <p:blipFill>
          <a:blip r:embed="rId4"/>
          <a:stretch>
            <a:fillRect/>
          </a:stretch>
        </p:blipFill>
        <p:spPr>
          <a:xfrm>
            <a:off x="1821164" y="1131527"/>
            <a:ext cx="5501671" cy="3566948"/>
          </a:xfrm>
          <a:prstGeom prst="rect">
            <a:avLst/>
          </a:prstGeom>
        </p:spPr>
      </p:pic>
      <p:sp>
        <p:nvSpPr>
          <p:cNvPr id="5" name="TextBox 4">
            <a:extLst>
              <a:ext uri="{FF2B5EF4-FFF2-40B4-BE49-F238E27FC236}">
                <a16:creationId xmlns:a16="http://schemas.microsoft.com/office/drawing/2014/main" id="{2831B4A8-E0A6-F54B-B236-A9D1FFE49DC5}"/>
              </a:ext>
            </a:extLst>
          </p:cNvPr>
          <p:cNvSpPr txBox="1"/>
          <p:nvPr/>
        </p:nvSpPr>
        <p:spPr>
          <a:xfrm>
            <a:off x="3140490" y="4739090"/>
            <a:ext cx="2863017" cy="307777"/>
          </a:xfrm>
          <a:prstGeom prst="rect">
            <a:avLst/>
          </a:prstGeom>
          <a:noFill/>
        </p:spPr>
        <p:txBody>
          <a:bodyPr wrap="square" rtlCol="0">
            <a:spAutoFit/>
          </a:bodyPr>
          <a:lstStyle/>
          <a:p>
            <a:pPr algn="ctr"/>
            <a:r>
              <a:rPr lang="en-US" dirty="0">
                <a:hlinkClick r:id="rId3"/>
              </a:rPr>
              <a:t>https://</a:t>
            </a:r>
            <a:r>
              <a:rPr lang="en-US" dirty="0" err="1">
                <a:hlinkClick r:id="rId3"/>
              </a:rPr>
              <a:t>youtu.be</a:t>
            </a:r>
            <a:r>
              <a:rPr lang="en-US" dirty="0">
                <a:hlinkClick r:id="rId3"/>
              </a:rPr>
              <a:t>/RKK7wGAYP6k</a:t>
            </a:r>
            <a:endParaRPr lang="en-TW" dirty="0"/>
          </a:p>
        </p:txBody>
      </p:sp>
    </p:spTree>
    <p:extLst>
      <p:ext uri="{BB962C8B-B14F-4D97-AF65-F5344CB8AC3E}">
        <p14:creationId xmlns:p14="http://schemas.microsoft.com/office/powerpoint/2010/main" val="1037263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Intensive and Extensive Properties</a:t>
            </a:r>
            <a:endParaRPr dirty="0">
              <a:solidFill>
                <a:srgbClr val="FF0000"/>
              </a:solidFill>
            </a:endParaRPr>
          </a:p>
        </p:txBody>
      </p:sp>
      <p:pic>
        <p:nvPicPr>
          <p:cNvPr id="3" name="Picture 2">
            <a:hlinkClick r:id="rId3"/>
            <a:extLst>
              <a:ext uri="{FF2B5EF4-FFF2-40B4-BE49-F238E27FC236}">
                <a16:creationId xmlns:a16="http://schemas.microsoft.com/office/drawing/2014/main" id="{652575E8-B95C-DF4F-BA37-8E4DD3470A7D}"/>
              </a:ext>
            </a:extLst>
          </p:cNvPr>
          <p:cNvPicPr>
            <a:picLocks noChangeAspect="1"/>
          </p:cNvPicPr>
          <p:nvPr/>
        </p:nvPicPr>
        <p:blipFill>
          <a:blip r:embed="rId4"/>
          <a:stretch>
            <a:fillRect/>
          </a:stretch>
        </p:blipFill>
        <p:spPr>
          <a:xfrm>
            <a:off x="1594619" y="1017725"/>
            <a:ext cx="5954762" cy="3851177"/>
          </a:xfrm>
          <a:prstGeom prst="rect">
            <a:avLst/>
          </a:prstGeom>
        </p:spPr>
      </p:pic>
    </p:spTree>
    <p:extLst>
      <p:ext uri="{BB962C8B-B14F-4D97-AF65-F5344CB8AC3E}">
        <p14:creationId xmlns:p14="http://schemas.microsoft.com/office/powerpoint/2010/main" val="2243227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Labels, Linguistics, and Cognitive Science</a:t>
            </a:r>
            <a:endParaRPr dirty="0">
              <a:solidFill>
                <a:srgbClr val="FF0000"/>
              </a:solidFill>
            </a:endParaRPr>
          </a:p>
        </p:txBody>
      </p:sp>
      <p:pic>
        <p:nvPicPr>
          <p:cNvPr id="5122" name="Picture 2" descr="Where Mathematics Comes From.jpg">
            <a:hlinkClick r:id="rId3"/>
            <a:extLst>
              <a:ext uri="{FF2B5EF4-FFF2-40B4-BE49-F238E27FC236}">
                <a16:creationId xmlns:a16="http://schemas.microsoft.com/office/drawing/2014/main" id="{9D044BFE-E268-BE4C-8C98-0CD446AE398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33823" y="1179895"/>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men, Fire, and Dangerous Things: What Categories Reveal about the Mind">
            <a:hlinkClick r:id="rId5"/>
            <a:extLst>
              <a:ext uri="{FF2B5EF4-FFF2-40B4-BE49-F238E27FC236}">
                <a16:creationId xmlns:a16="http://schemas.microsoft.com/office/drawing/2014/main" id="{72637C38-2A3D-1A41-8E8C-D8F47E8E702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etaphors We Live By">
            <a:hlinkClick r:id="rId7"/>
            <a:extLst>
              <a:ext uri="{FF2B5EF4-FFF2-40B4-BE49-F238E27FC236}">
                <a16:creationId xmlns:a16="http://schemas.microsoft.com/office/drawing/2014/main" id="{E1741D3A-DCF2-4442-8701-2DAAAFCCBB6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167498" y="1179895"/>
            <a:ext cx="2184148" cy="3462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F9EA7-837D-C84B-9B73-33ABEFF74EB7}"/>
              </a:ext>
            </a:extLst>
          </p:cNvPr>
          <p:cNvSpPr txBox="1"/>
          <p:nvPr/>
        </p:nvSpPr>
        <p:spPr>
          <a:xfrm>
            <a:off x="2848611" y="4724757"/>
            <a:ext cx="3446777" cy="307777"/>
          </a:xfrm>
          <a:prstGeom prst="rect">
            <a:avLst/>
          </a:prstGeom>
          <a:noFill/>
        </p:spPr>
        <p:txBody>
          <a:bodyPr wrap="none" rtlCol="0">
            <a:spAutoFit/>
          </a:bodyPr>
          <a:lstStyle/>
          <a:p>
            <a:r>
              <a:rPr lang="en-US" dirty="0"/>
              <a:t>Image Source: </a:t>
            </a:r>
            <a:r>
              <a:rPr lang="en-US" dirty="0">
                <a:hlinkClick r:id="rId9"/>
              </a:rPr>
              <a:t>https://</a:t>
            </a:r>
            <a:r>
              <a:rPr lang="en-US" dirty="0" err="1">
                <a:hlinkClick r:id="rId9"/>
              </a:rPr>
              <a:t>georgelakoff.com</a:t>
            </a:r>
            <a:r>
              <a:rPr lang="en-US" dirty="0">
                <a:hlinkClick r:id="rId9"/>
              </a:rPr>
              <a:t>/</a:t>
            </a:r>
            <a:endParaRPr lang="en-US" dirty="0"/>
          </a:p>
        </p:txBody>
      </p:sp>
      <p:pic>
        <p:nvPicPr>
          <p:cNvPr id="5128" name="Picture 8" descr="Philosophy in the Flesh">
            <a:hlinkClick r:id="rId10"/>
            <a:extLst>
              <a:ext uri="{FF2B5EF4-FFF2-40B4-BE49-F238E27FC236}">
                <a16:creationId xmlns:a16="http://schemas.microsoft.com/office/drawing/2014/main" id="{D616D8B2-807F-C543-9FC9-0D7475E2EA4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36433" y="570154"/>
            <a:ext cx="1336956" cy="167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983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expressive power of Names (labels)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049" name="Picture 1" descr="George Lakoff.jpg">
            <a:extLst>
              <a:ext uri="{FF2B5EF4-FFF2-40B4-BE49-F238E27FC236}">
                <a16:creationId xmlns:a16="http://schemas.microsoft.com/office/drawing/2014/main" id="{ADC89DB8-E0B9-A24D-8EDB-8B682D7309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1700" y="1106906"/>
            <a:ext cx="2292134" cy="152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8AE514A-A1D5-2748-A7CD-184199F0C6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800" y="1017723"/>
            <a:ext cx="2798771" cy="4002653"/>
          </a:xfrm>
          <a:prstGeom prst="rect">
            <a:avLst/>
          </a:prstGeom>
        </p:spPr>
      </p:pic>
      <p:pic>
        <p:nvPicPr>
          <p:cNvPr id="13" name="Picture 2" descr="Where Mathematics Comes From.jpg">
            <a:hlinkClick r:id="rId5"/>
            <a:extLst>
              <a:ext uri="{FF2B5EF4-FFF2-40B4-BE49-F238E27FC236}">
                <a16:creationId xmlns:a16="http://schemas.microsoft.com/office/drawing/2014/main" id="{5A9E3F83-77F1-134C-B655-15A6F27100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9199" y="2720887"/>
            <a:ext cx="1887118" cy="2358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9FF95E-2770-184C-B81A-9D3953D863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224" y="1017723"/>
            <a:ext cx="2793144" cy="4002653"/>
          </a:xfrm>
          <a:prstGeom prst="rect">
            <a:avLst/>
          </a:prstGeom>
        </p:spPr>
      </p:pic>
      <p:sp>
        <p:nvSpPr>
          <p:cNvPr id="2" name="TextBox 1">
            <a:extLst>
              <a:ext uri="{FF2B5EF4-FFF2-40B4-BE49-F238E27FC236}">
                <a16:creationId xmlns:a16="http://schemas.microsoft.com/office/drawing/2014/main" id="{EA4A43C6-5AE0-1D42-AADF-5A2F0665AA25}"/>
              </a:ext>
            </a:extLst>
          </p:cNvPr>
          <p:cNvSpPr txBox="1"/>
          <p:nvPr/>
        </p:nvSpPr>
        <p:spPr>
          <a:xfrm>
            <a:off x="584771" y="2269315"/>
            <a:ext cx="1745991" cy="307777"/>
          </a:xfrm>
          <a:prstGeom prst="rect">
            <a:avLst/>
          </a:prstGeom>
          <a:noFill/>
        </p:spPr>
        <p:txBody>
          <a:bodyPr wrap="none" rtlCol="0">
            <a:spAutoFit/>
          </a:bodyPr>
          <a:lstStyle/>
          <a:p>
            <a:pPr algn="ctr"/>
            <a:r>
              <a:rPr lang="en-US" dirty="0">
                <a:solidFill>
                  <a:schemeClr val="bg1"/>
                </a:solidFill>
              </a:rPr>
              <a:t>Prof. George Lakoff</a:t>
            </a:r>
          </a:p>
        </p:txBody>
      </p:sp>
    </p:spTree>
    <p:extLst>
      <p:ext uri="{BB962C8B-B14F-4D97-AF65-F5344CB8AC3E}">
        <p14:creationId xmlns:p14="http://schemas.microsoft.com/office/powerpoint/2010/main" val="2415337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Namespaces as pure abstractions</a:t>
            </a:r>
            <a:endParaRPr dirty="0">
              <a:solidFill>
                <a:srgbClr val="FF0000"/>
              </a:solidFill>
            </a:endParaRPr>
          </a:p>
        </p:txBody>
      </p:sp>
      <p:pic>
        <p:nvPicPr>
          <p:cNvPr id="3" name="Picture 2">
            <a:hlinkClick r:id="rId3"/>
            <a:extLst>
              <a:ext uri="{FF2B5EF4-FFF2-40B4-BE49-F238E27FC236}">
                <a16:creationId xmlns:a16="http://schemas.microsoft.com/office/drawing/2014/main" id="{C87E1969-E315-6A45-93AF-135E3A7485CC}"/>
              </a:ext>
            </a:extLst>
          </p:cNvPr>
          <p:cNvPicPr>
            <a:picLocks noChangeAspect="1"/>
          </p:cNvPicPr>
          <p:nvPr/>
        </p:nvPicPr>
        <p:blipFill>
          <a:blip r:embed="rId4"/>
          <a:stretch>
            <a:fillRect/>
          </a:stretch>
        </p:blipFill>
        <p:spPr>
          <a:xfrm>
            <a:off x="2441003" y="1096266"/>
            <a:ext cx="4261994" cy="3602209"/>
          </a:xfrm>
          <a:prstGeom prst="rect">
            <a:avLst/>
          </a:prstGeom>
        </p:spPr>
      </p:pic>
      <p:sp>
        <p:nvSpPr>
          <p:cNvPr id="4" name="TextBox 3">
            <a:extLst>
              <a:ext uri="{FF2B5EF4-FFF2-40B4-BE49-F238E27FC236}">
                <a16:creationId xmlns:a16="http://schemas.microsoft.com/office/drawing/2014/main" id="{DFC72D8C-6D0E-A34B-BE7B-2D816151A057}"/>
              </a:ext>
            </a:extLst>
          </p:cNvPr>
          <p:cNvSpPr txBox="1"/>
          <p:nvPr/>
        </p:nvSpPr>
        <p:spPr>
          <a:xfrm>
            <a:off x="2317216" y="4777016"/>
            <a:ext cx="4509568" cy="307777"/>
          </a:xfrm>
          <a:prstGeom prst="rect">
            <a:avLst/>
          </a:prstGeom>
          <a:noFill/>
        </p:spPr>
        <p:txBody>
          <a:bodyPr wrap="none" rtlCol="0">
            <a:spAutoFit/>
          </a:bodyPr>
          <a:lstStyle/>
          <a:p>
            <a:pPr algn="ctr"/>
            <a:r>
              <a:rPr lang="en-TW" dirty="0"/>
              <a:t>Video Source: </a:t>
            </a:r>
            <a:r>
              <a:rPr lang="en-US" dirty="0">
                <a:hlinkClick r:id="rId5"/>
              </a:rPr>
              <a:t>https://</a:t>
            </a:r>
            <a:r>
              <a:rPr lang="en-US" dirty="0" err="1">
                <a:hlinkClick r:id="rId5"/>
              </a:rPr>
              <a:t>youtu.be</a:t>
            </a:r>
            <a:r>
              <a:rPr lang="en-US" dirty="0">
                <a:hlinkClick r:id="rId5"/>
              </a:rPr>
              <a:t>/TbNymweHW4E</a:t>
            </a:r>
            <a:r>
              <a:rPr lang="en-US" dirty="0"/>
              <a:t>?t=246</a:t>
            </a:r>
            <a:endParaRPr lang="en-TW" dirty="0"/>
          </a:p>
        </p:txBody>
      </p:sp>
    </p:spTree>
    <p:extLst>
      <p:ext uri="{BB962C8B-B14F-4D97-AF65-F5344CB8AC3E}">
        <p14:creationId xmlns:p14="http://schemas.microsoft.com/office/powerpoint/2010/main" val="39263128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Categories are Containers of cognitive concepts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2" name="Picture 1">
            <a:extLst>
              <a:ext uri="{FF2B5EF4-FFF2-40B4-BE49-F238E27FC236}">
                <a16:creationId xmlns:a16="http://schemas.microsoft.com/office/drawing/2014/main" id="{1A3DEC34-068B-844D-94D4-DF729DB1BF7D}"/>
              </a:ext>
            </a:extLst>
          </p:cNvPr>
          <p:cNvPicPr>
            <a:picLocks noChangeAspect="1"/>
          </p:cNvPicPr>
          <p:nvPr/>
        </p:nvPicPr>
        <p:blipFill>
          <a:blip r:embed="rId3"/>
          <a:stretch>
            <a:fillRect/>
          </a:stretch>
        </p:blipFill>
        <p:spPr>
          <a:xfrm>
            <a:off x="567739" y="1520005"/>
            <a:ext cx="8008521" cy="2966119"/>
          </a:xfrm>
          <a:prstGeom prst="rect">
            <a:avLst/>
          </a:prstGeom>
        </p:spPr>
      </p:pic>
    </p:spTree>
    <p:extLst>
      <p:ext uri="{BB962C8B-B14F-4D97-AF65-F5344CB8AC3E}">
        <p14:creationId xmlns:p14="http://schemas.microsoft.com/office/powerpoint/2010/main" val="3903038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Patterns of Categories/Classification of Concepts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5396081" cy="3416400"/>
          </a:xfrm>
        </p:spPr>
        <p:txBody>
          <a:bodyPr/>
          <a:lstStyle/>
          <a:p>
            <a:r>
              <a:rPr lang="en-US" dirty="0"/>
              <a:t>Grounded Ideas:</a:t>
            </a:r>
          </a:p>
          <a:p>
            <a:pPr lvl="1"/>
            <a:r>
              <a:rPr lang="en-US" dirty="0"/>
              <a:t>Adding (+): including objects into a collection</a:t>
            </a:r>
          </a:p>
          <a:p>
            <a:pPr lvl="1"/>
            <a:r>
              <a:rPr lang="en-US" dirty="0"/>
              <a:t>Subtraction (-): taking objects away from the collection</a:t>
            </a:r>
          </a:p>
          <a:p>
            <a:pPr lvl="1"/>
            <a:r>
              <a:rPr lang="en-US" dirty="0"/>
              <a:t>Sets: containers of elements</a:t>
            </a:r>
          </a:p>
          <a:p>
            <a:pPr lvl="1"/>
            <a:endParaRPr lang="en-US" dirty="0"/>
          </a:p>
          <a:p>
            <a:r>
              <a:rPr lang="en-US" dirty="0"/>
              <a:t>Abstract Ideas:</a:t>
            </a:r>
          </a:p>
          <a:p>
            <a:pPr lvl="1"/>
            <a:r>
              <a:rPr lang="en-US" dirty="0"/>
              <a:t>Numbers as points on a line</a:t>
            </a:r>
          </a:p>
          <a:p>
            <a:pPr lvl="1"/>
            <a:r>
              <a:rPr lang="en-US" dirty="0"/>
              <a:t>Geometrical figures as algebraic equations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0241" name="Picture 1" descr="https://mathsmadeeasy.co.uk/wp-content/uploads/2020/09/Adding-and-subtracting-vectors.png">
            <a:hlinkClick r:id="rId2"/>
            <a:extLst>
              <a:ext uri="{FF2B5EF4-FFF2-40B4-BE49-F238E27FC236}">
                <a16:creationId xmlns:a16="http://schemas.microsoft.com/office/drawing/2014/main" id="{FD3241A2-4F6D-674D-86AE-921C06790E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5675" y="1241659"/>
            <a:ext cx="2321677" cy="370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732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Combine Operands/Operations as constructed names?</a:t>
            </a:r>
            <a:endParaRPr dirty="0">
              <a:solidFill>
                <a:srgbClr val="FF0000"/>
              </a:solidFill>
            </a:endParaRPr>
          </a:p>
        </p:txBody>
      </p:sp>
      <p:pic>
        <p:nvPicPr>
          <p:cNvPr id="3" name="Picture 2">
            <a:extLst>
              <a:ext uri="{FF2B5EF4-FFF2-40B4-BE49-F238E27FC236}">
                <a16:creationId xmlns:a16="http://schemas.microsoft.com/office/drawing/2014/main" id="{69BA8BE1-3314-4F40-9797-47E7B27A1F47}"/>
              </a:ext>
            </a:extLst>
          </p:cNvPr>
          <p:cNvPicPr>
            <a:picLocks noChangeAspect="1"/>
          </p:cNvPicPr>
          <p:nvPr/>
        </p:nvPicPr>
        <p:blipFill>
          <a:blip r:embed="rId3"/>
          <a:stretch>
            <a:fillRect/>
          </a:stretch>
        </p:blipFill>
        <p:spPr>
          <a:xfrm>
            <a:off x="519764" y="1233358"/>
            <a:ext cx="4163965" cy="3525131"/>
          </a:xfrm>
          <a:prstGeom prst="rect">
            <a:avLst/>
          </a:prstGeom>
        </p:spPr>
      </p:pic>
      <p:pic>
        <p:nvPicPr>
          <p:cNvPr id="4" name="Picture 3">
            <a:extLst>
              <a:ext uri="{FF2B5EF4-FFF2-40B4-BE49-F238E27FC236}">
                <a16:creationId xmlns:a16="http://schemas.microsoft.com/office/drawing/2014/main" id="{65CFAA87-5A22-7142-B837-477306159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94666" y="1233358"/>
            <a:ext cx="2869174" cy="3672311"/>
          </a:xfrm>
          <a:prstGeom prst="rect">
            <a:avLst/>
          </a:prstGeom>
        </p:spPr>
      </p:pic>
      <p:pic>
        <p:nvPicPr>
          <p:cNvPr id="5" name="Picture 4">
            <a:hlinkClick r:id="rId5"/>
            <a:extLst>
              <a:ext uri="{FF2B5EF4-FFF2-40B4-BE49-F238E27FC236}">
                <a16:creationId xmlns:a16="http://schemas.microsoft.com/office/drawing/2014/main" id="{1EFC4C29-465D-984E-9169-90CBEDB376B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05652" y="1214918"/>
            <a:ext cx="1726648" cy="364785"/>
          </a:xfrm>
          <a:prstGeom prst="rect">
            <a:avLst/>
          </a:prstGeom>
        </p:spPr>
      </p:pic>
      <p:pic>
        <p:nvPicPr>
          <p:cNvPr id="6" name="Picture 5">
            <a:hlinkClick r:id="rId7"/>
            <a:extLst>
              <a:ext uri="{FF2B5EF4-FFF2-40B4-BE49-F238E27FC236}">
                <a16:creationId xmlns:a16="http://schemas.microsoft.com/office/drawing/2014/main" id="{AAAA7326-8559-4147-99D1-A396D43F11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53474" y="1598143"/>
            <a:ext cx="810366" cy="869302"/>
          </a:xfrm>
          <a:prstGeom prst="rect">
            <a:avLst/>
          </a:prstGeom>
        </p:spPr>
      </p:pic>
      <p:sp>
        <p:nvSpPr>
          <p:cNvPr id="7" name="TextBox 6">
            <a:extLst>
              <a:ext uri="{FF2B5EF4-FFF2-40B4-BE49-F238E27FC236}">
                <a16:creationId xmlns:a16="http://schemas.microsoft.com/office/drawing/2014/main" id="{D38F2B0F-9598-C844-8F72-19A4BD0A1001}"/>
              </a:ext>
            </a:extLst>
          </p:cNvPr>
          <p:cNvSpPr txBox="1"/>
          <p:nvPr/>
        </p:nvSpPr>
        <p:spPr>
          <a:xfrm>
            <a:off x="7863840" y="1795336"/>
            <a:ext cx="1229824" cy="307777"/>
          </a:xfrm>
          <a:prstGeom prst="rect">
            <a:avLst/>
          </a:prstGeom>
          <a:noFill/>
        </p:spPr>
        <p:txBody>
          <a:bodyPr wrap="none" rtlCol="0">
            <a:spAutoFit/>
          </a:bodyPr>
          <a:lstStyle/>
          <a:p>
            <a:r>
              <a:rPr lang="en-US" dirty="0"/>
              <a:t>Cayley Table</a:t>
            </a:r>
          </a:p>
        </p:txBody>
      </p:sp>
    </p:spTree>
    <p:extLst>
      <p:ext uri="{BB962C8B-B14F-4D97-AF65-F5344CB8AC3E}">
        <p14:creationId xmlns:p14="http://schemas.microsoft.com/office/powerpoint/2010/main" val="1330099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Names as Generalized Metaphors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11266" name="Picture 2" descr="Hofstadter Fluid Concepts.jpg">
            <a:hlinkClick r:id="rId3"/>
            <a:extLst>
              <a:ext uri="{FF2B5EF4-FFF2-40B4-BE49-F238E27FC236}">
                <a16:creationId xmlns:a16="http://schemas.microsoft.com/office/drawing/2014/main" id="{60875272-3BF5-5345-A503-EF6A0AD4BA0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3401" y="1121678"/>
            <a:ext cx="3054297" cy="3695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65AC1C-7344-F847-94A7-9E9A2947A7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5891" y="1121678"/>
            <a:ext cx="5200857" cy="3695700"/>
          </a:xfrm>
          <a:prstGeom prst="rect">
            <a:avLst/>
          </a:prstGeom>
        </p:spPr>
      </p:pic>
    </p:spTree>
    <p:extLst>
      <p:ext uri="{BB962C8B-B14F-4D97-AF65-F5344CB8AC3E}">
        <p14:creationId xmlns:p14="http://schemas.microsoft.com/office/powerpoint/2010/main" val="4083541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properties of being </a:t>
            </a:r>
            <a:r>
              <a:rPr lang="en-US" dirty="0">
                <a:solidFill>
                  <a:srgbClr val="FF0000"/>
                </a:solidFill>
              </a:rPr>
              <a:t>Trust-worthy</a:t>
            </a:r>
            <a:r>
              <a:rPr lang="en-US" dirty="0">
                <a:solidFill>
                  <a:schemeClr val="tx1"/>
                </a:solidFill>
              </a:rPr>
              <a:t> name schemes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6" name="Text Placeholder 2">
            <a:extLst>
              <a:ext uri="{FF2B5EF4-FFF2-40B4-BE49-F238E27FC236}">
                <a16:creationId xmlns:a16="http://schemas.microsoft.com/office/drawing/2014/main" id="{FC472897-0CFA-9747-8EBA-2493647E9D98}"/>
              </a:ext>
            </a:extLst>
          </p:cNvPr>
          <p:cNvSpPr>
            <a:spLocks noGrp="1"/>
          </p:cNvSpPr>
          <p:nvPr>
            <p:ph type="body" idx="1"/>
          </p:nvPr>
        </p:nvSpPr>
        <p:spPr>
          <a:xfrm>
            <a:off x="311701" y="1366117"/>
            <a:ext cx="2998828" cy="3202758"/>
          </a:xfrm>
        </p:spPr>
        <p:txBody>
          <a:bodyPr/>
          <a:lstStyle/>
          <a:p>
            <a:r>
              <a:rPr lang="en-US" dirty="0"/>
              <a:t>Soundness:</a:t>
            </a:r>
          </a:p>
          <a:p>
            <a:pPr lvl="1"/>
            <a:r>
              <a:rPr lang="en-US" dirty="0"/>
              <a:t>All names refer to at least one legal entity</a:t>
            </a:r>
          </a:p>
          <a:p>
            <a:endParaRPr lang="en-US" dirty="0"/>
          </a:p>
          <a:p>
            <a:r>
              <a:rPr lang="en-US" dirty="0"/>
              <a:t>Completeness:</a:t>
            </a:r>
          </a:p>
          <a:p>
            <a:pPr lvl="1"/>
            <a:r>
              <a:rPr lang="en-US" dirty="0"/>
              <a:t>All legal entities must all have at least one name</a:t>
            </a:r>
          </a:p>
        </p:txBody>
      </p:sp>
      <p:sp>
        <p:nvSpPr>
          <p:cNvPr id="7" name="Text Placeholder 2">
            <a:extLst>
              <a:ext uri="{FF2B5EF4-FFF2-40B4-BE49-F238E27FC236}">
                <a16:creationId xmlns:a16="http://schemas.microsoft.com/office/drawing/2014/main" id="{6803658E-CA27-D04E-AD02-97F75963997A}"/>
              </a:ext>
            </a:extLst>
          </p:cNvPr>
          <p:cNvSpPr txBox="1">
            <a:spLocks/>
          </p:cNvSpPr>
          <p:nvPr/>
        </p:nvSpPr>
        <p:spPr>
          <a:xfrm>
            <a:off x="3450693" y="1366117"/>
            <a:ext cx="5521771" cy="3312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sz="1200" dirty="0"/>
              <a:t>Controlled Access Rights</a:t>
            </a:r>
          </a:p>
          <a:p>
            <a:pPr lvl="1"/>
            <a:r>
              <a:rPr lang="en-US" sz="1200" dirty="0"/>
              <a:t>Non-repudiation:</a:t>
            </a:r>
          </a:p>
          <a:p>
            <a:pPr lvl="2"/>
            <a:r>
              <a:rPr lang="en-US" sz="800" dirty="0"/>
              <a:t>Every name only points to one unique legal entity </a:t>
            </a:r>
            <a:endParaRPr lang="en-US" sz="1000" dirty="0"/>
          </a:p>
          <a:p>
            <a:pPr lvl="1"/>
            <a:r>
              <a:rPr lang="en-US" sz="1200" dirty="0"/>
              <a:t>Tamper-Proof:</a:t>
            </a:r>
          </a:p>
          <a:p>
            <a:pPr lvl="2"/>
            <a:r>
              <a:rPr lang="en-US" sz="900" dirty="0"/>
              <a:t>Authorized entities can make changes</a:t>
            </a:r>
          </a:p>
          <a:p>
            <a:pPr lvl="2"/>
            <a:r>
              <a:rPr lang="en-US" sz="900" dirty="0"/>
              <a:t>Any change to the name system must become public knowledge</a:t>
            </a:r>
          </a:p>
          <a:p>
            <a:endParaRPr lang="en-US" sz="1200" dirty="0"/>
          </a:p>
          <a:p>
            <a:r>
              <a:rPr lang="en-US" sz="1200" dirty="0"/>
              <a:t>Time-based:</a:t>
            </a:r>
          </a:p>
          <a:p>
            <a:pPr lvl="1"/>
            <a:r>
              <a:rPr lang="en-US" sz="1050" dirty="0"/>
              <a:t>All name changes should be time-stamped by one coherent clock</a:t>
            </a:r>
          </a:p>
        </p:txBody>
      </p:sp>
      <p:pic>
        <p:nvPicPr>
          <p:cNvPr id="2050" name="Picture 2" descr="Clock icon Shopping icon Time is money icon, Wall Clock, Circle, Symbol, Logo, Home Accessories, Furniture, Interior Design png">
            <a:extLst>
              <a:ext uri="{FF2B5EF4-FFF2-40B4-BE49-F238E27FC236}">
                <a16:creationId xmlns:a16="http://schemas.microsoft.com/office/drawing/2014/main" id="{D8349732-4972-4D47-A8E9-026C0AFDF08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9094" y="3656079"/>
            <a:ext cx="487236" cy="48723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Account Management PX">
            <a:extLst>
              <a:ext uri="{FF2B5EF4-FFF2-40B4-BE49-F238E27FC236}">
                <a16:creationId xmlns:a16="http://schemas.microsoft.com/office/drawing/2014/main" id="{B72B64E5-1F9C-5247-873A-ED5F7C95E12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77896" y="1017725"/>
            <a:ext cx="1137421" cy="113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2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382444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The Notion of Closure and Symmetry-</a:t>
            </a:r>
            <a:r>
              <a:rPr lang="en-US" dirty="0" err="1"/>
              <a:t>breakinig</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spTree>
    <p:extLst>
      <p:ext uri="{BB962C8B-B14F-4D97-AF65-F5344CB8AC3E}">
        <p14:creationId xmlns:p14="http://schemas.microsoft.com/office/powerpoint/2010/main" val="2971133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How to cope </a:t>
            </a:r>
            <a:r>
              <a:rPr lang="en-TW" sz="2000" dirty="0"/>
              <a:t>with Infinite Number of Namespaces?</a:t>
            </a:r>
            <a:br>
              <a:rPr lang="en-TW" sz="2000" dirty="0"/>
            </a:br>
            <a:r>
              <a:rPr lang="en-TW" sz="2000" dirty="0"/>
              <a:t>Category Theory to the rescue</a:t>
            </a:r>
          </a:p>
        </p:txBody>
      </p:sp>
      <p:pic>
        <p:nvPicPr>
          <p:cNvPr id="3" name="Picture 2">
            <a:hlinkClick r:id="rId3"/>
            <a:extLst>
              <a:ext uri="{FF2B5EF4-FFF2-40B4-BE49-F238E27FC236}">
                <a16:creationId xmlns:a16="http://schemas.microsoft.com/office/drawing/2014/main" id="{F8180512-C1F9-5446-9B7B-BF1C669BA150}"/>
              </a:ext>
            </a:extLst>
          </p:cNvPr>
          <p:cNvPicPr>
            <a:picLocks noChangeAspect="1"/>
          </p:cNvPicPr>
          <p:nvPr/>
        </p:nvPicPr>
        <p:blipFill>
          <a:blip r:embed="rId4"/>
          <a:stretch>
            <a:fillRect/>
          </a:stretch>
        </p:blipFill>
        <p:spPr>
          <a:xfrm>
            <a:off x="2546716" y="1378848"/>
            <a:ext cx="4050568" cy="3123520"/>
          </a:xfrm>
          <a:prstGeom prst="rect">
            <a:avLst/>
          </a:prstGeom>
        </p:spPr>
      </p:pic>
      <p:sp>
        <p:nvSpPr>
          <p:cNvPr id="4" name="TextBox 3">
            <a:extLst>
              <a:ext uri="{FF2B5EF4-FFF2-40B4-BE49-F238E27FC236}">
                <a16:creationId xmlns:a16="http://schemas.microsoft.com/office/drawing/2014/main" id="{22D20DC5-2EED-A642-9D61-59329383CE5C}"/>
              </a:ext>
            </a:extLst>
          </p:cNvPr>
          <p:cNvSpPr txBox="1"/>
          <p:nvPr/>
        </p:nvSpPr>
        <p:spPr>
          <a:xfrm>
            <a:off x="3226676" y="4698475"/>
            <a:ext cx="31870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/UKIoiO9CSXU?t=341</a:t>
            </a:r>
            <a:endParaRPr lang="en-TW" dirty="0"/>
          </a:p>
        </p:txBody>
      </p:sp>
    </p:spTree>
    <p:extLst>
      <p:ext uri="{BB962C8B-B14F-4D97-AF65-F5344CB8AC3E}">
        <p14:creationId xmlns:p14="http://schemas.microsoft.com/office/powerpoint/2010/main" val="3009605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a:xfrm>
            <a:off x="311700" y="2285400"/>
            <a:ext cx="8520600" cy="572700"/>
          </a:xfrm>
        </p:spPr>
        <p:txBody>
          <a:bodyPr/>
          <a:lstStyle/>
          <a:p>
            <a:pPr algn="ctr"/>
            <a:r>
              <a:rPr lang="en-TW" b="1" i="1" dirty="0"/>
              <a:t>How</a:t>
            </a:r>
            <a:r>
              <a:rPr lang="en-TW" dirty="0"/>
              <a:t> do you know that you know?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2108791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Methods and Tools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204487"/>
            <a:ext cx="3837000" cy="3214688"/>
          </a:xfrm>
        </p:spPr>
        <p:txBody>
          <a:bodyPr/>
          <a:lstStyle/>
          <a:p>
            <a:pPr>
              <a:buFont typeface="+mj-lt"/>
              <a:buAutoNum type="arabicPeriod"/>
            </a:pPr>
            <a:r>
              <a:rPr lang="en-TW" sz="1600" dirty="0">
                <a:latin typeface="Arial Rounded MT Bold" panose="020F0704030504030204" pitchFamily="34" charset="77"/>
              </a:rPr>
              <a:t>MediaWiki as a Tool</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TW" sz="1600" dirty="0">
                <a:latin typeface="Arial Rounded MT Bold" panose="020F0704030504030204" pitchFamily="34" charset="77"/>
              </a:rPr>
              <a:t>Data in MediaWiki/Wikipedia</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Templates and Categories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Structures and Strategies in Namespace Management</a:t>
            </a:r>
          </a:p>
        </p:txBody>
      </p:sp>
      <p:pic>
        <p:nvPicPr>
          <p:cNvPr id="8" name="Picture 7">
            <a:extLst>
              <a:ext uri="{FF2B5EF4-FFF2-40B4-BE49-F238E27FC236}">
                <a16:creationId xmlns:a16="http://schemas.microsoft.com/office/drawing/2014/main" id="{172A5F36-30F2-4E4E-9432-C51FE968B3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4959" y="1313522"/>
            <a:ext cx="1547619" cy="1582118"/>
          </a:xfrm>
          <a:prstGeom prst="rect">
            <a:avLst/>
          </a:prstGeom>
        </p:spPr>
      </p:pic>
      <p:pic>
        <p:nvPicPr>
          <p:cNvPr id="1028" name="Picture 4">
            <a:hlinkClick r:id="rId4"/>
            <a:extLst>
              <a:ext uri="{FF2B5EF4-FFF2-40B4-BE49-F238E27FC236}">
                <a16:creationId xmlns:a16="http://schemas.microsoft.com/office/drawing/2014/main" id="{BE783BAB-3036-8246-89C4-282DF1167FA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39946" y="1637895"/>
            <a:ext cx="762360" cy="93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7026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Time and Trust-worthiness in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All Name Spaces should share a universal “clock”</a:t>
            </a:r>
          </a:p>
          <a:p>
            <a:pPr lvl="1"/>
            <a:r>
              <a:rPr lang="en-TW" dirty="0"/>
              <a:t>The common “Historical-Trail” (time-based) of Name Spaces</a:t>
            </a:r>
          </a:p>
          <a:p>
            <a:pPr lvl="1"/>
            <a:r>
              <a:rPr lang="en-TW" dirty="0"/>
              <a:t>So that the time-stamps would offer hints to cross-check “causal” consistency</a:t>
            </a:r>
          </a:p>
          <a:p>
            <a:r>
              <a:rPr lang="en-TW" dirty="0"/>
              <a:t>Name Spaces should be extensible</a:t>
            </a:r>
          </a:p>
          <a:p>
            <a:pPr lvl="1"/>
            <a:r>
              <a:rPr lang="en-TW" dirty="0"/>
              <a:t>It should follow one consistent naming convention for easy referencing</a:t>
            </a:r>
          </a:p>
          <a:p>
            <a:pPr lvl="2"/>
            <a:r>
              <a:rPr lang="en-TW" dirty="0"/>
              <a:t>Kuhn’s Cycle provides a Generative/Cyclic Model</a:t>
            </a:r>
          </a:p>
          <a:p>
            <a:r>
              <a:rPr lang="en-TW" dirty="0"/>
              <a:t>Name Space Authentication should be scalable and distributed</a:t>
            </a:r>
          </a:p>
          <a:p>
            <a:pPr lvl="1"/>
            <a:r>
              <a:rPr lang="en-TW" dirty="0"/>
              <a:t>Existing mechanisms for authenticated name registration, i.e. Domain Name Services (DNS).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4100090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Trust-worthy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654457" y="4367574"/>
            <a:ext cx="4762522"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3"/>
              </a:rPr>
              <a:t>Being More Trustworthy: The Basics</a:t>
            </a:r>
            <a:endParaRPr lang="en-US" dirty="0"/>
          </a:p>
          <a:p>
            <a:pPr algn="ctr"/>
            <a:r>
              <a:rPr lang="en-US" sz="1800" dirty="0"/>
              <a:t>			― </a:t>
            </a:r>
            <a:r>
              <a:rPr lang="en-US" dirty="0"/>
              <a:t>Rachel </a:t>
            </a:r>
            <a:r>
              <a:rPr lang="en-US" dirty="0" err="1"/>
              <a:t>Botsman</a:t>
            </a:r>
            <a:r>
              <a:rPr lang="en-US" dirty="0"/>
              <a:t>, Jan 14, 2019</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107CD5D1-15B9-C64F-ABE5-F8F98C4BE38A}"/>
              </a:ext>
            </a:extLst>
          </p:cNvPr>
          <p:cNvPicPr>
            <a:picLocks noChangeAspect="1"/>
          </p:cNvPicPr>
          <p:nvPr/>
        </p:nvPicPr>
        <p:blipFill>
          <a:blip r:embed="rId4"/>
          <a:stretch>
            <a:fillRect/>
          </a:stretch>
        </p:blipFill>
        <p:spPr>
          <a:xfrm>
            <a:off x="1813218" y="1152854"/>
            <a:ext cx="4445000" cy="2565400"/>
          </a:xfrm>
          <a:prstGeom prst="rect">
            <a:avLst/>
          </a:prstGeom>
        </p:spPr>
      </p:pic>
      <p:sp>
        <p:nvSpPr>
          <p:cNvPr id="7" name="Text Placeholder 2">
            <a:extLst>
              <a:ext uri="{FF2B5EF4-FFF2-40B4-BE49-F238E27FC236}">
                <a16:creationId xmlns:a16="http://schemas.microsoft.com/office/drawing/2014/main" id="{62B529AF-9F8B-EE4A-9EC0-5DD97DB2D63B}"/>
              </a:ext>
            </a:extLst>
          </p:cNvPr>
          <p:cNvSpPr txBox="1">
            <a:spLocks/>
          </p:cNvSpPr>
          <p:nvPr/>
        </p:nvSpPr>
        <p:spPr>
          <a:xfrm>
            <a:off x="239362"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Competence:</a:t>
            </a:r>
          </a:p>
          <a:p>
            <a:r>
              <a:rPr lang="en-TW" sz="900" dirty="0"/>
              <a:t> </a:t>
            </a:r>
            <a:r>
              <a:rPr lang="en-TW" sz="900" dirty="0">
                <a:solidFill>
                  <a:srgbClr val="FF0000"/>
                </a:solidFill>
              </a:rPr>
              <a:t>What </a:t>
            </a:r>
            <a:r>
              <a:rPr lang="en-TW" sz="900" dirty="0"/>
              <a:t>can you deliver?</a:t>
            </a:r>
          </a:p>
          <a:p>
            <a:endParaRPr lang="en-TW" sz="900" dirty="0"/>
          </a:p>
          <a:p>
            <a:pPr marL="171450" indent="-171450">
              <a:buFont typeface="Arial" panose="020B0604020202020204" pitchFamily="34" charset="0"/>
              <a:buChar char="•"/>
            </a:pPr>
            <a:r>
              <a:rPr lang="en-TW" sz="900" dirty="0"/>
              <a:t>Reliability: </a:t>
            </a:r>
          </a:p>
          <a:p>
            <a:r>
              <a:rPr lang="en-TW" sz="900" dirty="0">
                <a:solidFill>
                  <a:srgbClr val="FF0000"/>
                </a:solidFill>
              </a:rPr>
              <a:t> Success rate</a:t>
            </a:r>
            <a:r>
              <a:rPr lang="en-TW" sz="900" dirty="0"/>
              <a:t> of delivery?</a:t>
            </a:r>
          </a:p>
        </p:txBody>
      </p:sp>
      <p:sp>
        <p:nvSpPr>
          <p:cNvPr id="10" name="Text Placeholder 2">
            <a:extLst>
              <a:ext uri="{FF2B5EF4-FFF2-40B4-BE49-F238E27FC236}">
                <a16:creationId xmlns:a16="http://schemas.microsoft.com/office/drawing/2014/main" id="{A13A974A-827C-8043-913D-39A756DD2A6B}"/>
              </a:ext>
            </a:extLst>
          </p:cNvPr>
          <p:cNvSpPr txBox="1">
            <a:spLocks/>
          </p:cNvSpPr>
          <p:nvPr/>
        </p:nvSpPr>
        <p:spPr>
          <a:xfrm>
            <a:off x="6707947" y="2150850"/>
            <a:ext cx="1573856" cy="8418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TW" sz="900" dirty="0"/>
              <a:t>Integirty:</a:t>
            </a:r>
          </a:p>
          <a:p>
            <a:r>
              <a:rPr lang="en-TW" sz="900" dirty="0"/>
              <a:t> </a:t>
            </a:r>
            <a:r>
              <a:rPr lang="en-TW" sz="900" dirty="0">
                <a:solidFill>
                  <a:srgbClr val="FF0000"/>
                </a:solidFill>
              </a:rPr>
              <a:t>Will you ever cheat me</a:t>
            </a:r>
            <a:r>
              <a:rPr lang="en-TW" sz="900" dirty="0"/>
              <a:t>?</a:t>
            </a:r>
          </a:p>
          <a:p>
            <a:endParaRPr lang="en-TW" sz="900" dirty="0"/>
          </a:p>
          <a:p>
            <a:pPr marL="171450" indent="-171450">
              <a:buFont typeface="Arial" panose="020B0604020202020204" pitchFamily="34" charset="0"/>
              <a:buChar char="•"/>
            </a:pPr>
            <a:r>
              <a:rPr lang="en-TW" sz="900" dirty="0"/>
              <a:t>Empathy: </a:t>
            </a:r>
          </a:p>
          <a:p>
            <a:r>
              <a:rPr lang="en-TW" sz="900" dirty="0">
                <a:solidFill>
                  <a:srgbClr val="FF0000"/>
                </a:solidFill>
              </a:rPr>
              <a:t> Are you on my side</a:t>
            </a:r>
            <a:r>
              <a:rPr lang="en-TW" sz="900" dirty="0"/>
              <a:t>?</a:t>
            </a:r>
          </a:p>
        </p:txBody>
      </p:sp>
    </p:spTree>
    <p:extLst>
      <p:ext uri="{BB962C8B-B14F-4D97-AF65-F5344CB8AC3E}">
        <p14:creationId xmlns:p14="http://schemas.microsoft.com/office/powerpoint/2010/main" val="22500018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Authenticated Name Space?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758379" y="4399556"/>
            <a:ext cx="6554679"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Digital Authentication - the basics</a:t>
            </a:r>
            <a:endParaRPr lang="en-US" sz="1800" dirty="0"/>
          </a:p>
          <a:p>
            <a:pPr algn="ctr"/>
            <a:r>
              <a:rPr lang="en-US" sz="1800" dirty="0"/>
              <a:t>			― </a:t>
            </a:r>
            <a:r>
              <a:rPr lang="en-US" dirty="0"/>
              <a:t>Dawn M. Turner (guest) on 01. August 2016</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9" name="Picture 8">
            <a:hlinkClick r:id="rId3"/>
            <a:extLst>
              <a:ext uri="{FF2B5EF4-FFF2-40B4-BE49-F238E27FC236}">
                <a16:creationId xmlns:a16="http://schemas.microsoft.com/office/drawing/2014/main" id="{80D65D7E-FA5F-5E45-9C96-9F67960450C0}"/>
              </a:ext>
            </a:extLst>
          </p:cNvPr>
          <p:cNvPicPr>
            <a:picLocks noChangeAspect="1"/>
          </p:cNvPicPr>
          <p:nvPr/>
        </p:nvPicPr>
        <p:blipFill>
          <a:blip r:embed="rId4"/>
          <a:stretch>
            <a:fillRect/>
          </a:stretch>
        </p:blipFill>
        <p:spPr>
          <a:xfrm>
            <a:off x="2018378" y="1210345"/>
            <a:ext cx="5107243" cy="3109997"/>
          </a:xfrm>
          <a:prstGeom prst="rect">
            <a:avLst/>
          </a:prstGeom>
        </p:spPr>
      </p:pic>
    </p:spTree>
    <p:extLst>
      <p:ext uri="{BB962C8B-B14F-4D97-AF65-F5344CB8AC3E}">
        <p14:creationId xmlns:p14="http://schemas.microsoft.com/office/powerpoint/2010/main" val="35346011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Public-Private Key </a:t>
            </a:r>
            <a:r>
              <a:rPr lang="en" dirty="0" err="1"/>
              <a:t>NsM</a:t>
            </a:r>
            <a:r>
              <a:rPr lang="en" dirty="0"/>
              <a:t> Infrastructures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3479002" y="4583018"/>
            <a:ext cx="356507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What is Private Key Infrastructure?</a:t>
            </a:r>
            <a:endParaRPr lang="en-US" sz="1800" dirty="0"/>
          </a:p>
        </p:txBody>
      </p:sp>
      <p:pic>
        <p:nvPicPr>
          <p:cNvPr id="3" name="Picture 2">
            <a:hlinkClick r:id="rId3"/>
            <a:extLst>
              <a:ext uri="{FF2B5EF4-FFF2-40B4-BE49-F238E27FC236}">
                <a16:creationId xmlns:a16="http://schemas.microsoft.com/office/drawing/2014/main" id="{87A8C551-8A4A-C849-B389-3F4317A1CDAB}"/>
              </a:ext>
            </a:extLst>
          </p:cNvPr>
          <p:cNvPicPr>
            <a:picLocks noChangeAspect="1"/>
          </p:cNvPicPr>
          <p:nvPr/>
        </p:nvPicPr>
        <p:blipFill>
          <a:blip r:embed="rId4"/>
          <a:stretch>
            <a:fillRect/>
          </a:stretch>
        </p:blipFill>
        <p:spPr>
          <a:xfrm>
            <a:off x="3058510" y="1210345"/>
            <a:ext cx="4406064" cy="3148570"/>
          </a:xfrm>
          <a:prstGeom prst="rect">
            <a:avLst/>
          </a:prstGeom>
        </p:spPr>
      </p:pic>
      <p:pic>
        <p:nvPicPr>
          <p:cNvPr id="4" name="Picture 3">
            <a:hlinkClick r:id="rId5"/>
            <a:extLst>
              <a:ext uri="{FF2B5EF4-FFF2-40B4-BE49-F238E27FC236}">
                <a16:creationId xmlns:a16="http://schemas.microsoft.com/office/drawing/2014/main" id="{8946E981-FF6F-DC46-ACED-7C7A92A037E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1731" y="2373253"/>
            <a:ext cx="2609567" cy="1252817"/>
          </a:xfrm>
          <a:prstGeom prst="rect">
            <a:avLst/>
          </a:prstGeom>
        </p:spPr>
      </p:pic>
      <p:sp>
        <p:nvSpPr>
          <p:cNvPr id="5" name="TextBox 4">
            <a:extLst>
              <a:ext uri="{FF2B5EF4-FFF2-40B4-BE49-F238E27FC236}">
                <a16:creationId xmlns:a16="http://schemas.microsoft.com/office/drawing/2014/main" id="{5EE22927-782D-274B-BE6A-B6DE59AD74BA}"/>
              </a:ext>
            </a:extLst>
          </p:cNvPr>
          <p:cNvSpPr txBox="1"/>
          <p:nvPr/>
        </p:nvSpPr>
        <p:spPr>
          <a:xfrm>
            <a:off x="520356" y="1530189"/>
            <a:ext cx="2132315" cy="523220"/>
          </a:xfrm>
          <a:prstGeom prst="rect">
            <a:avLst/>
          </a:prstGeom>
          <a:noFill/>
        </p:spPr>
        <p:txBody>
          <a:bodyPr wrap="none" rtlCol="0">
            <a:spAutoFit/>
          </a:bodyPr>
          <a:lstStyle/>
          <a:p>
            <a:pPr algn="ctr"/>
            <a:r>
              <a:rPr lang="en-US" dirty="0"/>
              <a:t>The paper that changed </a:t>
            </a:r>
          </a:p>
          <a:p>
            <a:pPr algn="ctr"/>
            <a:r>
              <a:rPr lang="en-US" dirty="0"/>
              <a:t>the direction of </a:t>
            </a:r>
            <a:r>
              <a:rPr lang="en-US" dirty="0" err="1"/>
              <a:t>NsM</a:t>
            </a:r>
            <a:r>
              <a:rPr lang="en-US" dirty="0"/>
              <a:t>!</a:t>
            </a:r>
            <a:endParaRPr lang="en-TW" dirty="0"/>
          </a:p>
        </p:txBody>
      </p:sp>
    </p:spTree>
    <p:extLst>
      <p:ext uri="{BB962C8B-B14F-4D97-AF65-F5344CB8AC3E}">
        <p14:creationId xmlns:p14="http://schemas.microsoft.com/office/powerpoint/2010/main" val="547164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Naming your Learning Actions</a:t>
            </a:r>
            <a:endParaRPr lang="en-TW" sz="2000" dirty="0"/>
          </a:p>
        </p:txBody>
      </p:sp>
      <p:pic>
        <p:nvPicPr>
          <p:cNvPr id="3" name="Picture 2">
            <a:hlinkClick r:id="rId3"/>
            <a:extLst>
              <a:ext uri="{FF2B5EF4-FFF2-40B4-BE49-F238E27FC236}">
                <a16:creationId xmlns:a16="http://schemas.microsoft.com/office/drawing/2014/main" id="{FBA2851F-80BF-7348-9CD5-FC00BB618A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2249" y="825977"/>
            <a:ext cx="3386218" cy="4036277"/>
          </a:xfrm>
          <a:prstGeom prst="rect">
            <a:avLst/>
          </a:prstGeom>
        </p:spPr>
      </p:pic>
      <p:pic>
        <p:nvPicPr>
          <p:cNvPr id="4" name="Picture 3">
            <a:hlinkClick r:id="rId5"/>
            <a:extLst>
              <a:ext uri="{FF2B5EF4-FFF2-40B4-BE49-F238E27FC236}">
                <a16:creationId xmlns:a16="http://schemas.microsoft.com/office/drawing/2014/main" id="{3163B098-4B66-B144-B6D7-089844AA9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04266" y="2861418"/>
            <a:ext cx="3227819" cy="2000836"/>
          </a:xfrm>
          <a:prstGeom prst="rect">
            <a:avLst/>
          </a:prstGeom>
        </p:spPr>
      </p:pic>
      <p:pic>
        <p:nvPicPr>
          <p:cNvPr id="6" name="Picture 5">
            <a:hlinkClick r:id="rId7"/>
            <a:extLst>
              <a:ext uri="{FF2B5EF4-FFF2-40B4-BE49-F238E27FC236}">
                <a16:creationId xmlns:a16="http://schemas.microsoft.com/office/drawing/2014/main" id="{69B6ADA5-57EB-1B46-A57F-3FE1E14A1A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00143" y="951962"/>
            <a:ext cx="2535658" cy="1715038"/>
          </a:xfrm>
          <a:prstGeom prst="rect">
            <a:avLst/>
          </a:prstGeom>
        </p:spPr>
      </p:pic>
    </p:spTree>
    <p:extLst>
      <p:ext uri="{BB962C8B-B14F-4D97-AF65-F5344CB8AC3E}">
        <p14:creationId xmlns:p14="http://schemas.microsoft.com/office/powerpoint/2010/main" val="7180104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Operational Concerns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13491"/>
            <a:ext cx="3837000" cy="2905684"/>
          </a:xfrm>
        </p:spPr>
        <p:txBody>
          <a:bodyPr/>
          <a:lstStyle/>
          <a:p>
            <a:pPr>
              <a:buFont typeface="+mj-lt"/>
              <a:buAutoNum type="arabicPeriod"/>
            </a:pPr>
            <a:r>
              <a:rPr lang="en-US" dirty="0">
                <a:latin typeface="Arial Rounded MT Bold" panose="020F0704030504030204" pitchFamily="34" charset="77"/>
              </a:rPr>
              <a:t>Access Rights</a:t>
            </a:r>
          </a:p>
          <a:p>
            <a:pPr>
              <a:buFont typeface="+mj-lt"/>
              <a:buAutoNum type="arabicPeriod"/>
            </a:pPr>
            <a:endParaRPr lang="en-US"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Editorial Decisions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Process Management</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591814" y="3648988"/>
            <a:ext cx="3837000" cy="7701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Production Workflow of </a:t>
            </a:r>
          </a:p>
          <a:p>
            <a:pPr marL="114300" indent="0" algn="ctr">
              <a:buFont typeface="Arial"/>
              <a:buNone/>
            </a:pPr>
            <a:r>
              <a:rPr lang="en-US" sz="1600" dirty="0">
                <a:latin typeface="Arial Rounded MT Bold" panose="020F0704030504030204" pitchFamily="34" charset="77"/>
              </a:rPr>
              <a:t>Namespace Management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9454C7B2-8C34-6444-9E9E-A0083129AD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710" y="1677404"/>
            <a:ext cx="3835142" cy="1932114"/>
          </a:xfrm>
          <a:prstGeom prst="rect">
            <a:avLst/>
          </a:prstGeom>
        </p:spPr>
      </p:pic>
      <p:sp>
        <p:nvSpPr>
          <p:cNvPr id="5" name="TextBox 4">
            <a:extLst>
              <a:ext uri="{FF2B5EF4-FFF2-40B4-BE49-F238E27FC236}">
                <a16:creationId xmlns:a16="http://schemas.microsoft.com/office/drawing/2014/main" id="{D639994C-34C0-F642-A1A8-47149EB4FD7F}"/>
              </a:ext>
            </a:extLst>
          </p:cNvPr>
          <p:cNvSpPr txBox="1"/>
          <p:nvPr/>
        </p:nvSpPr>
        <p:spPr>
          <a:xfrm>
            <a:off x="1126384" y="3478078"/>
            <a:ext cx="2707793" cy="169277"/>
          </a:xfrm>
          <a:prstGeom prst="rect">
            <a:avLst/>
          </a:prstGeom>
          <a:noFill/>
        </p:spPr>
        <p:txBody>
          <a:bodyPr wrap="none" rtlCol="0">
            <a:spAutoFit/>
          </a:bodyPr>
          <a:lstStyle/>
          <a:p>
            <a:r>
              <a:rPr lang="en-US" sz="500" dirty="0"/>
              <a:t>I</a:t>
            </a:r>
            <a:r>
              <a:rPr lang="en-TW" sz="500" dirty="0"/>
              <a:t>mage source: </a:t>
            </a:r>
            <a:r>
              <a:rPr lang="en-US" sz="500" dirty="0">
                <a:hlinkClick r:id="rId3"/>
              </a:rPr>
              <a:t>https://</a:t>
            </a:r>
            <a:r>
              <a:rPr lang="en-US" sz="500" dirty="0" err="1">
                <a:hlinkClick r:id="rId3"/>
              </a:rPr>
              <a:t>www.keeprunning.io</a:t>
            </a:r>
            <a:r>
              <a:rPr lang="en-US" sz="500" dirty="0">
                <a:hlinkClick r:id="rId3"/>
              </a:rPr>
              <a:t>/2019/09/24/workload-identity-config-connector/</a:t>
            </a:r>
            <a:endParaRPr lang="en-TW" sz="500" dirty="0"/>
          </a:p>
        </p:txBody>
      </p:sp>
      <p:pic>
        <p:nvPicPr>
          <p:cNvPr id="8" name="Picture 3" descr="Account Management PX">
            <a:extLst>
              <a:ext uri="{FF2B5EF4-FFF2-40B4-BE49-F238E27FC236}">
                <a16:creationId xmlns:a16="http://schemas.microsoft.com/office/drawing/2014/main" id="{FBF54912-D6EB-AF46-BECD-27C9FEEBC34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41782" y="2056794"/>
            <a:ext cx="883605" cy="88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477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Access Rights and Secure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87793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The Role of History and Symmetry-</a:t>
            </a:r>
            <a:r>
              <a:rPr lang="en-US" dirty="0" err="1"/>
              <a:t>breakinig</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2929180" y="1859795"/>
          <a:ext cx="3558538" cy="272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20801" y="1230547"/>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201400" y="18697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6" name="Picture 5">
            <a:hlinkClick r:id="rId7"/>
            <a:extLst>
              <a:ext uri="{FF2B5EF4-FFF2-40B4-BE49-F238E27FC236}">
                <a16:creationId xmlns:a16="http://schemas.microsoft.com/office/drawing/2014/main" id="{7BF145B2-5648-8142-8F5E-5F31A5743B58}"/>
              </a:ext>
            </a:extLst>
          </p:cNvPr>
          <p:cNvPicPr>
            <a:picLocks noChangeAspect="1"/>
          </p:cNvPicPr>
          <p:nvPr/>
        </p:nvPicPr>
        <p:blipFill>
          <a:blip r:embed="rId8"/>
          <a:stretch>
            <a:fillRect/>
          </a:stretch>
        </p:blipFill>
        <p:spPr>
          <a:xfrm>
            <a:off x="1183011" y="3015254"/>
            <a:ext cx="1160514" cy="1828296"/>
          </a:xfrm>
          <a:prstGeom prst="rect">
            <a:avLst/>
          </a:prstGeom>
        </p:spPr>
      </p:pic>
      <p:pic>
        <p:nvPicPr>
          <p:cNvPr id="7" name="Google Shape;130;p29">
            <a:hlinkClick r:id="rId9"/>
            <a:extLst>
              <a:ext uri="{FF2B5EF4-FFF2-40B4-BE49-F238E27FC236}">
                <a16:creationId xmlns:a16="http://schemas.microsoft.com/office/drawing/2014/main" id="{BFAFDEC6-1EA5-B840-9DC4-5AC40DCED75A}"/>
              </a:ext>
            </a:extLst>
          </p:cNvPr>
          <p:cNvPicPr preferRelativeResize="0"/>
          <p:nvPr/>
        </p:nvPicPr>
        <p:blipFill>
          <a:blip r:embed="rId10">
            <a:alphaModFix/>
          </a:blip>
          <a:stretch>
            <a:fillRect/>
          </a:stretch>
        </p:blipFill>
        <p:spPr>
          <a:xfrm>
            <a:off x="876801" y="1279940"/>
            <a:ext cx="1772933" cy="1457564"/>
          </a:xfrm>
          <a:prstGeom prst="rect">
            <a:avLst/>
          </a:prstGeom>
          <a:noFill/>
          <a:ln>
            <a:noFill/>
          </a:ln>
        </p:spPr>
      </p:pic>
    </p:spTree>
    <p:extLst>
      <p:ext uri="{BB962C8B-B14F-4D97-AF65-F5344CB8AC3E}">
        <p14:creationId xmlns:p14="http://schemas.microsoft.com/office/powerpoint/2010/main" val="15343117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What is </a:t>
            </a:r>
            <a:r>
              <a:rPr lang="en-US" dirty="0" err="1"/>
              <a:t>DevSecOps</a:t>
            </a:r>
            <a:r>
              <a:rPr lang="en-US" dirty="0"/>
              <a:t>?</a:t>
            </a:r>
            <a:endParaRPr dirty="0"/>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2" name="Picture 1">
            <a:hlinkClick r:id="rId2"/>
            <a:extLst>
              <a:ext uri="{FF2B5EF4-FFF2-40B4-BE49-F238E27FC236}">
                <a16:creationId xmlns:a16="http://schemas.microsoft.com/office/drawing/2014/main" id="{E4472FCC-BB78-1942-9732-B3F4B49C0412}"/>
              </a:ext>
            </a:extLst>
          </p:cNvPr>
          <p:cNvPicPr>
            <a:picLocks noChangeAspect="1"/>
          </p:cNvPicPr>
          <p:nvPr/>
        </p:nvPicPr>
        <p:blipFill>
          <a:blip r:embed="rId3"/>
          <a:stretch>
            <a:fillRect/>
          </a:stretch>
        </p:blipFill>
        <p:spPr>
          <a:xfrm>
            <a:off x="1495093" y="873792"/>
            <a:ext cx="6153811" cy="4137016"/>
          </a:xfrm>
          <a:prstGeom prst="rect">
            <a:avLst/>
          </a:prstGeom>
        </p:spPr>
      </p:pic>
    </p:spTree>
    <p:extLst>
      <p:ext uri="{BB962C8B-B14F-4D97-AF65-F5344CB8AC3E}">
        <p14:creationId xmlns:p14="http://schemas.microsoft.com/office/powerpoint/2010/main" val="1059992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A Model of Collective Cognitive Processes </a:t>
            </a:r>
            <a:endParaRPr dirty="0">
              <a:solidFill>
                <a:schemeClr val="tx1"/>
              </a:solidFill>
            </a:endParaRPr>
          </a:p>
        </p:txBody>
      </p:sp>
      <p:graphicFrame>
        <p:nvGraphicFramePr>
          <p:cNvPr id="2" name="Diagram 1">
            <a:extLst>
              <a:ext uri="{FF2B5EF4-FFF2-40B4-BE49-F238E27FC236}">
                <a16:creationId xmlns:a16="http://schemas.microsoft.com/office/drawing/2014/main" id="{0E1162FD-A45D-624A-9064-7D45DA264C8F}"/>
              </a:ext>
            </a:extLst>
          </p:cNvPr>
          <p:cNvGraphicFramePr/>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screen">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03457" y="1072147"/>
            <a:ext cx="1345147" cy="2119169"/>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234558" y="2339882"/>
            <a:ext cx="201683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tx1"/>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1"/>
                </a:solidFill>
                <a:effectLst/>
                <a:uFillTx/>
                <a:latin typeface="+mj-lt"/>
                <a:ea typeface="+mj-ea"/>
                <a:cs typeface="+mj-cs"/>
                <a:sym typeface="Arial"/>
              </a:rPr>
              <a:t>C</a:t>
            </a:r>
            <a:r>
              <a:rPr kumimoji="0" lang="en-TW" b="0" i="0" u="none" strike="noStrike" cap="none" spc="0" normalizeH="0" baseline="0" dirty="0">
                <a:ln>
                  <a:noFill/>
                </a:ln>
                <a:solidFill>
                  <a:schemeClr val="tx1"/>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5511455" y="1084763"/>
            <a:ext cx="1381150" cy="2119169"/>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149203" y="2716038"/>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6" name="TextBox 5">
            <a:extLst>
              <a:ext uri="{FF2B5EF4-FFF2-40B4-BE49-F238E27FC236}">
                <a16:creationId xmlns:a16="http://schemas.microsoft.com/office/drawing/2014/main" id="{471B07D0-00BD-5141-8F78-0E22DEB2D178}"/>
              </a:ext>
            </a:extLst>
          </p:cNvPr>
          <p:cNvSpPr txBox="1"/>
          <p:nvPr/>
        </p:nvSpPr>
        <p:spPr>
          <a:xfrm>
            <a:off x="5335896" y="4758527"/>
            <a:ext cx="1617751" cy="261610"/>
          </a:xfrm>
          <a:prstGeom prst="rect">
            <a:avLst/>
          </a:prstGeom>
          <a:noFill/>
        </p:spPr>
        <p:txBody>
          <a:bodyPr wrap="none" rtlCol="0">
            <a:spAutoFit/>
          </a:bodyPr>
          <a:lstStyle/>
          <a:p>
            <a:r>
              <a:rPr lang="en-TW" sz="1100" dirty="0"/>
              <a:t>(Accountants/Lawyers)</a:t>
            </a:r>
          </a:p>
        </p:txBody>
      </p:sp>
      <p:sp>
        <p:nvSpPr>
          <p:cNvPr id="19" name="TextBox 18">
            <a:extLst>
              <a:ext uri="{FF2B5EF4-FFF2-40B4-BE49-F238E27FC236}">
                <a16:creationId xmlns:a16="http://schemas.microsoft.com/office/drawing/2014/main" id="{9B10FF83-3ADF-B84B-95C5-29DFF8E41829}"/>
              </a:ext>
            </a:extLst>
          </p:cNvPr>
          <p:cNvSpPr txBox="1"/>
          <p:nvPr/>
        </p:nvSpPr>
        <p:spPr>
          <a:xfrm>
            <a:off x="1971021" y="4766156"/>
            <a:ext cx="2651688" cy="261610"/>
          </a:xfrm>
          <a:prstGeom prst="rect">
            <a:avLst/>
          </a:prstGeom>
          <a:noFill/>
        </p:spPr>
        <p:txBody>
          <a:bodyPr wrap="none" rtlCol="0">
            <a:spAutoFit/>
          </a:bodyPr>
          <a:lstStyle/>
          <a:p>
            <a:r>
              <a:rPr lang="en-TW" sz="1100" dirty="0"/>
              <a:t>(Content Producers/Product Designers)</a:t>
            </a:r>
          </a:p>
        </p:txBody>
      </p:sp>
      <p:sp>
        <p:nvSpPr>
          <p:cNvPr id="20" name="TextBox 19">
            <a:extLst>
              <a:ext uri="{FF2B5EF4-FFF2-40B4-BE49-F238E27FC236}">
                <a16:creationId xmlns:a16="http://schemas.microsoft.com/office/drawing/2014/main" id="{1CE63FB7-1C64-8D44-8037-7E8B11B3390C}"/>
              </a:ext>
            </a:extLst>
          </p:cNvPr>
          <p:cNvSpPr txBox="1"/>
          <p:nvPr/>
        </p:nvSpPr>
        <p:spPr>
          <a:xfrm>
            <a:off x="3676777" y="1609503"/>
            <a:ext cx="1750800" cy="261610"/>
          </a:xfrm>
          <a:prstGeom prst="rect">
            <a:avLst/>
          </a:prstGeom>
          <a:noFill/>
        </p:spPr>
        <p:txBody>
          <a:bodyPr wrap="none" rtlCol="0">
            <a:spAutoFit/>
          </a:bodyPr>
          <a:lstStyle/>
          <a:p>
            <a:r>
              <a:rPr lang="en-TW" sz="1100" dirty="0"/>
              <a:t>(Consumers/Distributors)</a:t>
            </a:r>
          </a:p>
        </p:txBody>
      </p:sp>
      <p:sp>
        <p:nvSpPr>
          <p:cNvPr id="21" name="TextBox 20">
            <a:extLst>
              <a:ext uri="{FF2B5EF4-FFF2-40B4-BE49-F238E27FC236}">
                <a16:creationId xmlns:a16="http://schemas.microsoft.com/office/drawing/2014/main" id="{7CD0BCC1-289C-8446-8F5F-1AF641250E63}"/>
              </a:ext>
            </a:extLst>
          </p:cNvPr>
          <p:cNvSpPr txBox="1"/>
          <p:nvPr/>
        </p:nvSpPr>
        <p:spPr>
          <a:xfrm>
            <a:off x="2359933" y="3765844"/>
            <a:ext cx="1781257" cy="261610"/>
          </a:xfrm>
          <a:prstGeom prst="rect">
            <a:avLst/>
          </a:prstGeom>
          <a:noFill/>
        </p:spPr>
        <p:txBody>
          <a:bodyPr wrap="none" rtlCol="0">
            <a:spAutoFit/>
          </a:bodyPr>
          <a:lstStyle/>
          <a:p>
            <a:r>
              <a:rPr lang="en-TW" sz="1100" dirty="0">
                <a:solidFill>
                  <a:schemeClr val="bg2">
                    <a:lumMod val="40000"/>
                    <a:lumOff val="60000"/>
                  </a:schemeClr>
                </a:solidFill>
              </a:rPr>
              <a:t>(Artists/Creative Projects)</a:t>
            </a:r>
          </a:p>
        </p:txBody>
      </p:sp>
      <p:sp>
        <p:nvSpPr>
          <p:cNvPr id="22" name="TextBox 21">
            <a:extLst>
              <a:ext uri="{FF2B5EF4-FFF2-40B4-BE49-F238E27FC236}">
                <a16:creationId xmlns:a16="http://schemas.microsoft.com/office/drawing/2014/main" id="{1C29F726-E637-774B-9E89-197BFEF8A2F1}"/>
              </a:ext>
            </a:extLst>
          </p:cNvPr>
          <p:cNvSpPr txBox="1"/>
          <p:nvPr/>
        </p:nvSpPr>
        <p:spPr>
          <a:xfrm>
            <a:off x="5347918" y="3765844"/>
            <a:ext cx="1867819" cy="261610"/>
          </a:xfrm>
          <a:prstGeom prst="rect">
            <a:avLst/>
          </a:prstGeom>
          <a:noFill/>
        </p:spPr>
        <p:txBody>
          <a:bodyPr wrap="none" rtlCol="0">
            <a:spAutoFit/>
          </a:bodyPr>
          <a:lstStyle/>
          <a:p>
            <a:r>
              <a:rPr lang="en-TW" sz="1100" dirty="0">
                <a:solidFill>
                  <a:schemeClr val="bg2">
                    <a:lumMod val="40000"/>
                    <a:lumOff val="60000"/>
                  </a:schemeClr>
                </a:solidFill>
              </a:rPr>
              <a:t>(Administrators/Witnesses)</a:t>
            </a:r>
          </a:p>
        </p:txBody>
      </p:sp>
      <p:sp>
        <p:nvSpPr>
          <p:cNvPr id="23" name="TextBox 22">
            <a:extLst>
              <a:ext uri="{FF2B5EF4-FFF2-40B4-BE49-F238E27FC236}">
                <a16:creationId xmlns:a16="http://schemas.microsoft.com/office/drawing/2014/main" id="{195BA788-9430-0F49-BBA8-30374489686F}"/>
              </a:ext>
            </a:extLst>
          </p:cNvPr>
          <p:cNvSpPr txBox="1"/>
          <p:nvPr/>
        </p:nvSpPr>
        <p:spPr>
          <a:xfrm>
            <a:off x="3922875" y="933713"/>
            <a:ext cx="1388522" cy="261610"/>
          </a:xfrm>
          <a:prstGeom prst="rect">
            <a:avLst/>
          </a:prstGeom>
          <a:noFill/>
        </p:spPr>
        <p:txBody>
          <a:bodyPr wrap="none" rtlCol="0">
            <a:spAutoFit/>
          </a:bodyPr>
          <a:lstStyle/>
          <a:p>
            <a:r>
              <a:rPr lang="en-TW" sz="1100" dirty="0">
                <a:solidFill>
                  <a:schemeClr val="bg2">
                    <a:lumMod val="40000"/>
                    <a:lumOff val="60000"/>
                  </a:schemeClr>
                </a:solidFill>
              </a:rPr>
              <a:t>(students/teachers)</a:t>
            </a:r>
          </a:p>
        </p:txBody>
      </p:sp>
      <p:sp>
        <p:nvSpPr>
          <p:cNvPr id="9" name="Slide Number Placeholder 8">
            <a:extLst>
              <a:ext uri="{FF2B5EF4-FFF2-40B4-BE49-F238E27FC236}">
                <a16:creationId xmlns:a16="http://schemas.microsoft.com/office/drawing/2014/main" id="{B4E6565D-978A-764C-B788-F82A2B1B99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12147864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pPr algn="ctr"/>
            <a:r>
              <a:rPr lang="en-US" dirty="0"/>
              <a:t>Kuhn Cycle: the evolution of a Namespace</a:t>
            </a:r>
            <a:endParaRPr dirty="0"/>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7"/>
          <a:stretch>
            <a:fillRect/>
          </a:stretch>
        </p:blipFill>
        <p:spPr>
          <a:xfrm>
            <a:off x="396995" y="1285238"/>
            <a:ext cx="2224830" cy="3413237"/>
          </a:xfrm>
          <a:prstGeom prst="rect">
            <a:avLst/>
          </a:prstGeom>
        </p:spPr>
      </p:pic>
      <p:pic>
        <p:nvPicPr>
          <p:cNvPr id="9" name="Picture 2">
            <a:hlinkClick r:id="rId8"/>
            <a:extLst>
              <a:ext uri="{FF2B5EF4-FFF2-40B4-BE49-F238E27FC236}">
                <a16:creationId xmlns:a16="http://schemas.microsoft.com/office/drawing/2014/main" id="{1CEF3554-7148-EE4E-B12D-85B0F4E377A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74278" y="3462468"/>
            <a:ext cx="2844689" cy="1347276"/>
          </a:xfrm>
          <a:prstGeom prst="rect">
            <a:avLst/>
          </a:prstGeom>
          <a:solidFill>
            <a:srgbClr val="E1E1E1"/>
          </a:solidFill>
        </p:spPr>
      </p:pic>
      <p:sp>
        <p:nvSpPr>
          <p:cNvPr id="6" name="TextBox 5">
            <a:extLst>
              <a:ext uri="{FF2B5EF4-FFF2-40B4-BE49-F238E27FC236}">
                <a16:creationId xmlns:a16="http://schemas.microsoft.com/office/drawing/2014/main" id="{5E5F6C4B-DE2E-2442-AA88-7D2CF055D548}"/>
              </a:ext>
            </a:extLst>
          </p:cNvPr>
          <p:cNvSpPr txBox="1"/>
          <p:nvPr/>
        </p:nvSpPr>
        <p:spPr>
          <a:xfrm>
            <a:off x="6388575" y="2402955"/>
            <a:ext cx="2653290" cy="523220"/>
          </a:xfrm>
          <a:prstGeom prst="rect">
            <a:avLst/>
          </a:prstGeom>
          <a:noFill/>
        </p:spPr>
        <p:txBody>
          <a:bodyPr wrap="none" rtlCol="0">
            <a:spAutoFit/>
          </a:bodyPr>
          <a:lstStyle/>
          <a:p>
            <a:pPr algn="ctr"/>
            <a:r>
              <a:rPr lang="en-TW" dirty="0"/>
              <a:t>Product Development Process </a:t>
            </a:r>
          </a:p>
          <a:p>
            <a:pPr algn="ctr"/>
            <a:r>
              <a:rPr lang="en-TW" dirty="0"/>
              <a:t>in five stages</a:t>
            </a:r>
          </a:p>
        </p:txBody>
      </p:sp>
      <p:graphicFrame>
        <p:nvGraphicFramePr>
          <p:cNvPr id="10" name="Diagram 9">
            <a:extLst>
              <a:ext uri="{FF2B5EF4-FFF2-40B4-BE49-F238E27FC236}">
                <a16:creationId xmlns:a16="http://schemas.microsoft.com/office/drawing/2014/main" id="{D76021F2-38F1-784A-8F64-D830BA2E479A}"/>
              </a:ext>
            </a:extLst>
          </p:cNvPr>
          <p:cNvGraphicFramePr/>
          <p:nvPr/>
        </p:nvGraphicFramePr>
        <p:xfrm>
          <a:off x="6643786" y="2926175"/>
          <a:ext cx="2224830" cy="4168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TextBox 4">
            <a:extLst>
              <a:ext uri="{FF2B5EF4-FFF2-40B4-BE49-F238E27FC236}">
                <a16:creationId xmlns:a16="http://schemas.microsoft.com/office/drawing/2014/main" id="{66F68080-A853-EC4D-A2EC-0F81C212552B}"/>
              </a:ext>
            </a:extLst>
          </p:cNvPr>
          <p:cNvSpPr txBox="1"/>
          <p:nvPr/>
        </p:nvSpPr>
        <p:spPr>
          <a:xfrm>
            <a:off x="1983024" y="4807206"/>
            <a:ext cx="5657318" cy="307777"/>
          </a:xfrm>
          <a:prstGeom prst="rect">
            <a:avLst/>
          </a:prstGeom>
          <a:noFill/>
        </p:spPr>
        <p:txBody>
          <a:bodyPr wrap="none" rtlCol="0">
            <a:spAutoFit/>
          </a:bodyPr>
          <a:lstStyle/>
          <a:p>
            <a:r>
              <a:rPr lang="en-US" dirty="0"/>
              <a:t>Unknown/incompatible names introduces crisis. (</a:t>
            </a:r>
            <a:r>
              <a:rPr lang="en-US" dirty="0">
                <a:solidFill>
                  <a:srgbClr val="FF0000"/>
                </a:solidFill>
              </a:rPr>
              <a:t>incommensurability</a:t>
            </a:r>
            <a:r>
              <a:rPr lang="en-US" dirty="0"/>
              <a:t>).</a:t>
            </a:r>
          </a:p>
        </p:txBody>
      </p:sp>
    </p:spTree>
    <p:extLst>
      <p:ext uri="{BB962C8B-B14F-4D97-AF65-F5344CB8AC3E}">
        <p14:creationId xmlns:p14="http://schemas.microsoft.com/office/powerpoint/2010/main" val="3781999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714727-90C6-2B48-9FA2-A8F528C6AA9F}"/>
              </a:ext>
            </a:extLst>
          </p:cNvPr>
          <p:cNvGrpSpPr/>
          <p:nvPr/>
        </p:nvGrpSpPr>
        <p:grpSpPr>
          <a:xfrm>
            <a:off x="4572000" y="2132539"/>
            <a:ext cx="3456093" cy="2552399"/>
            <a:chOff x="3883659" y="1186249"/>
            <a:chExt cx="2955385" cy="2129297"/>
          </a:xfrm>
        </p:grpSpPr>
        <p:pic>
          <p:nvPicPr>
            <p:cNvPr id="4" name="Picture 3">
              <a:hlinkClick r:id="rId2"/>
              <a:extLst>
                <a:ext uri="{FF2B5EF4-FFF2-40B4-BE49-F238E27FC236}">
                  <a16:creationId xmlns:a16="http://schemas.microsoft.com/office/drawing/2014/main" id="{7AA92A42-6917-9E4C-9A17-2C9871E81FA1}"/>
                </a:ext>
              </a:extLst>
            </p:cNvPr>
            <p:cNvPicPr>
              <a:picLocks noChangeAspect="1"/>
            </p:cNvPicPr>
            <p:nvPr/>
          </p:nvPicPr>
          <p:blipFill>
            <a:blip r:embed="rId3"/>
            <a:stretch>
              <a:fillRect/>
            </a:stretch>
          </p:blipFill>
          <p:spPr>
            <a:xfrm>
              <a:off x="3883659" y="1186249"/>
              <a:ext cx="2955385" cy="2003232"/>
            </a:xfrm>
            <a:prstGeom prst="rect">
              <a:avLst/>
            </a:prstGeom>
          </p:spPr>
        </p:pic>
        <p:sp>
          <p:nvSpPr>
            <p:cNvPr id="5" name="TextBox 4">
              <a:extLst>
                <a:ext uri="{FF2B5EF4-FFF2-40B4-BE49-F238E27FC236}">
                  <a16:creationId xmlns:a16="http://schemas.microsoft.com/office/drawing/2014/main" id="{2063CDF5-22A4-444C-8901-C113DCE56964}"/>
                </a:ext>
              </a:extLst>
            </p:cNvPr>
            <p:cNvSpPr txBox="1"/>
            <p:nvPr/>
          </p:nvSpPr>
          <p:spPr>
            <a:xfrm>
              <a:off x="4503775" y="3147206"/>
              <a:ext cx="1687685" cy="168340"/>
            </a:xfrm>
            <a:prstGeom prst="rect">
              <a:avLst/>
            </a:prstGeom>
            <a:noFill/>
          </p:spPr>
          <p:txBody>
            <a:bodyPr wrap="none" rtlCol="0">
              <a:spAutoFit/>
            </a:bodyPr>
            <a:lstStyle/>
            <a:p>
              <a:r>
                <a:rPr lang="en-US" sz="800" dirty="0">
                  <a:hlinkClick r:id="rId2"/>
                </a:rPr>
                <a:t>https://</a:t>
              </a:r>
              <a:r>
                <a:rPr lang="en-US" sz="800" dirty="0" err="1">
                  <a:hlinkClick r:id="rId2"/>
                </a:rPr>
                <a:t>youtu.be</a:t>
              </a:r>
              <a:r>
                <a:rPr lang="en-US" sz="800" dirty="0">
                  <a:hlinkClick r:id="rId2"/>
                </a:rPr>
                <a:t>/zxAV_Re4OWA?t=323</a:t>
              </a:r>
              <a:endParaRPr lang="en-TW" sz="800" dirty="0"/>
            </a:p>
          </p:txBody>
        </p:sp>
      </p:grpSp>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Reserved Names and Constants in Sciences</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grpSp>
        <p:nvGrpSpPr>
          <p:cNvPr id="7" name="Group 6">
            <a:extLst>
              <a:ext uri="{FF2B5EF4-FFF2-40B4-BE49-F238E27FC236}">
                <a16:creationId xmlns:a16="http://schemas.microsoft.com/office/drawing/2014/main" id="{734F388B-DCAD-D747-8526-C9D88A777EB0}"/>
              </a:ext>
            </a:extLst>
          </p:cNvPr>
          <p:cNvGrpSpPr/>
          <p:nvPr/>
        </p:nvGrpSpPr>
        <p:grpSpPr>
          <a:xfrm>
            <a:off x="987440" y="2233617"/>
            <a:ext cx="3140197" cy="2350935"/>
            <a:chOff x="795528" y="1062434"/>
            <a:chExt cx="3708247" cy="2706603"/>
          </a:xfrm>
        </p:grpSpPr>
        <p:pic>
          <p:nvPicPr>
            <p:cNvPr id="2" name="Picture 1">
              <a:hlinkClick r:id="rId4"/>
              <a:extLst>
                <a:ext uri="{FF2B5EF4-FFF2-40B4-BE49-F238E27FC236}">
                  <a16:creationId xmlns:a16="http://schemas.microsoft.com/office/drawing/2014/main" id="{DE50DD97-CE87-BB43-BA69-BCB43278CC85}"/>
                </a:ext>
              </a:extLst>
            </p:cNvPr>
            <p:cNvPicPr>
              <a:picLocks noChangeAspect="1"/>
            </p:cNvPicPr>
            <p:nvPr/>
          </p:nvPicPr>
          <p:blipFill>
            <a:blip r:embed="rId5"/>
            <a:stretch>
              <a:fillRect/>
            </a:stretch>
          </p:blipFill>
          <p:spPr>
            <a:xfrm>
              <a:off x="795528" y="1062434"/>
              <a:ext cx="3708247" cy="2506548"/>
            </a:xfrm>
            <a:prstGeom prst="rect">
              <a:avLst/>
            </a:prstGeom>
          </p:spPr>
        </p:pic>
        <p:sp>
          <p:nvSpPr>
            <p:cNvPr id="3" name="TextBox 2">
              <a:extLst>
                <a:ext uri="{FF2B5EF4-FFF2-40B4-BE49-F238E27FC236}">
                  <a16:creationId xmlns:a16="http://schemas.microsoft.com/office/drawing/2014/main" id="{EA09C18D-9B39-D046-A0D5-575B388A341E}"/>
                </a:ext>
              </a:extLst>
            </p:cNvPr>
            <p:cNvSpPr txBox="1"/>
            <p:nvPr/>
          </p:nvSpPr>
          <p:spPr>
            <a:xfrm>
              <a:off x="1779060" y="3568982"/>
              <a:ext cx="1741182" cy="200055"/>
            </a:xfrm>
            <a:prstGeom prst="rect">
              <a:avLst/>
            </a:prstGeom>
            <a:noFill/>
          </p:spPr>
          <p:txBody>
            <a:bodyPr wrap="none" rtlCol="0">
              <a:spAutoFit/>
            </a:bodyPr>
            <a:lstStyle/>
            <a:p>
              <a:r>
                <a:rPr lang="en-US" sz="700" dirty="0">
                  <a:hlinkClick r:id="rId4"/>
                </a:rPr>
                <a:t>https://</a:t>
              </a:r>
              <a:r>
                <a:rPr lang="en-US" sz="700" dirty="0" err="1">
                  <a:hlinkClick r:id="rId4"/>
                </a:rPr>
                <a:t>youtu.be</a:t>
              </a:r>
              <a:r>
                <a:rPr lang="en-US" sz="700" dirty="0">
                  <a:hlinkClick r:id="rId4"/>
                </a:rPr>
                <a:t>/zxAV_Re4OWA?t=239</a:t>
              </a:r>
              <a:endParaRPr lang="en-TW" sz="700" dirty="0"/>
            </a:p>
          </p:txBody>
        </p:sp>
      </p:grpSp>
      <p:sp>
        <p:nvSpPr>
          <p:cNvPr id="8" name="TextBox 7">
            <a:extLst>
              <a:ext uri="{FF2B5EF4-FFF2-40B4-BE49-F238E27FC236}">
                <a16:creationId xmlns:a16="http://schemas.microsoft.com/office/drawing/2014/main" id="{EBD30E6F-8EF1-0643-B5ED-58A6E3E2C4F5}"/>
              </a:ext>
            </a:extLst>
          </p:cNvPr>
          <p:cNvSpPr txBox="1"/>
          <p:nvPr/>
        </p:nvSpPr>
        <p:spPr>
          <a:xfrm>
            <a:off x="1644756" y="1073376"/>
            <a:ext cx="5854488" cy="954107"/>
          </a:xfrm>
          <a:prstGeom prst="rect">
            <a:avLst/>
          </a:prstGeom>
          <a:noFill/>
        </p:spPr>
        <p:txBody>
          <a:bodyPr wrap="none" rtlCol="0">
            <a:spAutoFit/>
          </a:bodyPr>
          <a:lstStyle/>
          <a:p>
            <a:r>
              <a:rPr lang="en-TW" dirty="0"/>
              <a:t>Unzicker’s O</a:t>
            </a:r>
            <a:r>
              <a:rPr lang="en-US" dirty="0"/>
              <a:t>b</a:t>
            </a:r>
            <a:r>
              <a:rPr lang="en-TW" dirty="0"/>
              <a:t>servations:</a:t>
            </a:r>
          </a:p>
          <a:p>
            <a:pPr marL="285750" indent="-285750">
              <a:buFont typeface="Arial" panose="020B0604020202020204" pitchFamily="34" charset="0"/>
              <a:buChar char="•"/>
            </a:pPr>
            <a:r>
              <a:rPr lang="en-TW" dirty="0"/>
              <a:t>Revolutions in physics have always eliminated arbitrary numbers</a:t>
            </a:r>
          </a:p>
          <a:p>
            <a:pPr marL="285750" indent="-285750">
              <a:buFont typeface="Arial" panose="020B0604020202020204" pitchFamily="34" charset="0"/>
              <a:buChar char="•"/>
            </a:pPr>
            <a:endParaRPr lang="en-TW" dirty="0"/>
          </a:p>
          <a:p>
            <a:pPr marL="285750" indent="-285750">
              <a:buFont typeface="Arial" panose="020B0604020202020204" pitchFamily="34" charset="0"/>
              <a:buChar char="•"/>
            </a:pPr>
            <a:r>
              <a:rPr lang="en-TW" dirty="0"/>
              <a:t>A complete theory of reality must do without any constants of nature</a:t>
            </a:r>
          </a:p>
        </p:txBody>
      </p:sp>
      <p:sp>
        <p:nvSpPr>
          <p:cNvPr id="10" name="TextBox 9">
            <a:extLst>
              <a:ext uri="{FF2B5EF4-FFF2-40B4-BE49-F238E27FC236}">
                <a16:creationId xmlns:a16="http://schemas.microsoft.com/office/drawing/2014/main" id="{C2B93567-DE93-F146-AAC1-83DE36929297}"/>
              </a:ext>
            </a:extLst>
          </p:cNvPr>
          <p:cNvSpPr txBox="1"/>
          <p:nvPr/>
        </p:nvSpPr>
        <p:spPr>
          <a:xfrm>
            <a:off x="602473" y="4707742"/>
            <a:ext cx="7050328" cy="307777"/>
          </a:xfrm>
          <a:prstGeom prst="rect">
            <a:avLst/>
          </a:prstGeom>
          <a:noFill/>
        </p:spPr>
        <p:txBody>
          <a:bodyPr wrap="none" rtlCol="0">
            <a:spAutoFit/>
          </a:bodyPr>
          <a:lstStyle/>
          <a:p>
            <a:r>
              <a:rPr lang="en-TW" dirty="0">
                <a:hlinkClick r:id="rId6"/>
              </a:rPr>
              <a:t>On the origin of constants C and h</a:t>
            </a:r>
            <a:r>
              <a:rPr lang="en-TW" dirty="0"/>
              <a:t>, by A</a:t>
            </a:r>
            <a:r>
              <a:rPr lang="en-US" dirty="0"/>
              <a:t>l</a:t>
            </a:r>
            <a:r>
              <a:rPr lang="en-TW" dirty="0"/>
              <a:t>exander Unzicker, last accessed Oct 20, 2020</a:t>
            </a:r>
          </a:p>
        </p:txBody>
      </p:sp>
    </p:spTree>
    <p:extLst>
      <p:ext uri="{BB962C8B-B14F-4D97-AF65-F5344CB8AC3E}">
        <p14:creationId xmlns:p14="http://schemas.microsoft.com/office/powerpoint/2010/main" val="1936429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fontScale="90000"/>
          </a:bodyPr>
          <a:lstStyle/>
          <a:p>
            <a:pPr algn="ctr"/>
            <a:r>
              <a:rPr lang="en-US" dirty="0">
                <a:solidFill>
                  <a:schemeClr val="tx1"/>
                </a:solidFill>
              </a:rPr>
              <a:t>Decisions are made by different kinds of People</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66014" y="3523045"/>
            <a:ext cx="1617751" cy="261610"/>
          </a:xfrm>
          <a:prstGeom prst="rect">
            <a:avLst/>
          </a:prstGeom>
          <a:noFill/>
        </p:spPr>
        <p:txBody>
          <a:bodyPr wrap="none" rtlCol="0">
            <a:spAutoFit/>
          </a:bodyPr>
          <a:lstStyle/>
          <a:p>
            <a:r>
              <a:rPr lang="en-TW" sz="1100" dirty="0"/>
              <a:t>(Accountants/Lawyers)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50688" y="3523045"/>
            <a:ext cx="2651688" cy="261610"/>
          </a:xfrm>
          <a:prstGeom prst="rect">
            <a:avLst/>
          </a:prstGeom>
          <a:noFill/>
        </p:spPr>
        <p:txBody>
          <a:bodyPr wrap="none" rtlCol="0">
            <a:spAutoFit/>
          </a:bodyPr>
          <a:lstStyle/>
          <a:p>
            <a:r>
              <a:rPr lang="en-TW" sz="1100" dirty="0"/>
              <a:t>(Content Producers/Product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20781" y="1358845"/>
            <a:ext cx="1750800" cy="261610"/>
          </a:xfrm>
          <a:prstGeom prst="rect">
            <a:avLst/>
          </a:prstGeom>
          <a:noFill/>
        </p:spPr>
        <p:txBody>
          <a:bodyPr wrap="none" rtlCol="0">
            <a:spAutoFit/>
          </a:bodyPr>
          <a:lstStyle/>
          <a:p>
            <a:r>
              <a:rPr lang="en-TW" sz="1100" dirty="0"/>
              <a:t>(Consumers/Distributors)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25046514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fontScale="90000"/>
          </a:bodyPr>
          <a:lstStyle/>
          <a:p>
            <a:pPr algn="ctr"/>
            <a:r>
              <a:rPr lang="en-US" dirty="0">
                <a:solidFill>
                  <a:schemeClr val="tx1"/>
                </a:solidFill>
              </a:rPr>
              <a:t>Observability of Multi-Scale </a:t>
            </a:r>
            <a:r>
              <a:rPr lang="en-US" dirty="0" err="1">
                <a:solidFill>
                  <a:srgbClr val="FF0000"/>
                </a:solidFill>
              </a:rPr>
              <a:t>DevSecOps</a:t>
            </a:r>
            <a:r>
              <a:rPr lang="en-US" dirty="0">
                <a:solidFill>
                  <a:schemeClr val="tx1"/>
                </a:solidFill>
              </a:rPr>
              <a:t> Processes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883091" y="3438406"/>
            <a:ext cx="1720343" cy="430887"/>
          </a:xfrm>
          <a:prstGeom prst="rect">
            <a:avLst/>
          </a:prstGeom>
          <a:noFill/>
        </p:spPr>
        <p:txBody>
          <a:bodyPr wrap="none" rtlCol="0">
            <a:spAutoFit/>
          </a:bodyPr>
          <a:lstStyle/>
          <a:p>
            <a:pPr algn="ctr"/>
            <a:r>
              <a:rPr lang="en-TW" sz="1100" dirty="0"/>
              <a:t>Accountants/</a:t>
            </a:r>
          </a:p>
          <a:p>
            <a:pPr algn="ctr"/>
            <a:r>
              <a:rPr lang="en-TW" sz="1100" dirty="0"/>
              <a:t>Notary Service Provider</a:t>
            </a:r>
          </a:p>
        </p:txBody>
      </p:sp>
      <p:sp>
        <p:nvSpPr>
          <p:cNvPr id="25" name="TextBox 24">
            <a:extLst>
              <a:ext uri="{FF2B5EF4-FFF2-40B4-BE49-F238E27FC236}">
                <a16:creationId xmlns:a16="http://schemas.microsoft.com/office/drawing/2014/main" id="{6197A294-3730-5745-ADEB-5911892D85C4}"/>
              </a:ext>
            </a:extLst>
          </p:cNvPr>
          <p:cNvSpPr txBox="1"/>
          <p:nvPr/>
        </p:nvSpPr>
        <p:spPr>
          <a:xfrm>
            <a:off x="891575" y="3439507"/>
            <a:ext cx="1444626" cy="430887"/>
          </a:xfrm>
          <a:prstGeom prst="rect">
            <a:avLst/>
          </a:prstGeom>
          <a:noFill/>
        </p:spPr>
        <p:txBody>
          <a:bodyPr wrap="none" rtlCol="0">
            <a:spAutoFit/>
          </a:bodyPr>
          <a:lstStyle/>
          <a:p>
            <a:pPr algn="ctr"/>
            <a:r>
              <a:rPr lang="en-TW" sz="1100" dirty="0"/>
              <a:t>Content Producers/</a:t>
            </a:r>
          </a:p>
          <a:p>
            <a:pPr algn="ctr"/>
            <a:r>
              <a:rPr lang="en-TW" sz="1100" dirty="0"/>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727482" y="1365865"/>
            <a:ext cx="944489" cy="430887"/>
          </a:xfrm>
          <a:prstGeom prst="rect">
            <a:avLst/>
          </a:prstGeom>
          <a:noFill/>
        </p:spPr>
        <p:txBody>
          <a:bodyPr wrap="none" rtlCol="0">
            <a:spAutoFit/>
          </a:bodyPr>
          <a:lstStyle/>
          <a:p>
            <a:pPr algn="ctr"/>
            <a:r>
              <a:rPr lang="en-TW" sz="1100" dirty="0"/>
              <a:t>Consumers/</a:t>
            </a:r>
          </a:p>
          <a:p>
            <a:pPr algn="ctr"/>
            <a:r>
              <a:rPr lang="en-TW" sz="1100" dirty="0"/>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screen">
            <a:extLst>
              <a:ext uri="{BEBA8EAE-BF5A-486C-A8C5-ECC9F3942E4B}">
                <a14:imgProps xmlns:a14="http://schemas.microsoft.com/office/drawing/2010/main">
                  <a14:imgLayer r:embed="rId9">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screen">
            <a:extLst>
              <a:ext uri="{BEBA8EAE-BF5A-486C-A8C5-ECC9F3942E4B}">
                <a14:imgProps xmlns:a14="http://schemas.microsoft.com/office/drawing/2010/main">
                  <a14:imgLayer r:embed="rId10">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600" b="1" i="0" u="none" strike="noStrike" cap="none" spc="0" normalizeH="0" baseline="0" dirty="0">
                  <a:ln>
                    <a:noFill/>
                  </a:ln>
                  <a:solidFill>
                    <a:schemeClr val="tx1">
                      <a:lumMod val="50000"/>
                      <a:lumOff val="50000"/>
                    </a:schemeClr>
                  </a:solidFill>
                  <a:effectLst/>
                  <a:uFillTx/>
                  <a:latin typeface="+mj-lt"/>
                  <a:ea typeface="+mj-ea"/>
                  <a:cs typeface="+mj-cs"/>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3274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0" y="307129"/>
            <a:ext cx="6918127" cy="946201"/>
          </a:xfrm>
          <a:prstGeom prst="rect">
            <a:avLst/>
          </a:prstGeom>
        </p:spPr>
        <p:txBody>
          <a:bodyPr/>
          <a:lstStyle/>
          <a:p>
            <a:pPr algn="ctr"/>
            <a:r>
              <a:rPr lang="en-US" dirty="0"/>
              <a:t>Metrics of “Namespace Services”</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16456" y="1083418"/>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412060" y="4269443"/>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3568854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Unified Namespace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627001"/>
            <a:ext cx="3837000" cy="2792173"/>
          </a:xfrm>
        </p:spPr>
        <p:txBody>
          <a:bodyPr/>
          <a:lstStyle/>
          <a:p>
            <a:pPr>
              <a:buFont typeface="+mj-lt"/>
              <a:buAutoNum type="arabicPeriod"/>
            </a:pPr>
            <a:r>
              <a:rPr lang="en-TW" dirty="0">
                <a:latin typeface="Arial Rounded MT Bold" panose="020F0704030504030204" pitchFamily="34" charset="77"/>
              </a:rPr>
              <a:t>What are </a:t>
            </a:r>
            <a:r>
              <a:rPr lang="en-TW">
                <a:latin typeface="Arial Rounded MT Bold" panose="020F0704030504030204" pitchFamily="34" charset="77"/>
              </a:rPr>
              <a:t>representables?</a:t>
            </a:r>
            <a:endParaRPr lang="en-US" dirty="0">
              <a:latin typeface="Arial Rounded MT Bold" panose="020F0704030504030204" pitchFamily="34" charset="77"/>
            </a:endParaRP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TW" sz="1600">
                <a:latin typeface="Arial Rounded MT Bold" panose="020F0704030504030204" pitchFamily="34" charset="77"/>
              </a:rPr>
              <a:t>A </a:t>
            </a:r>
            <a:r>
              <a:rPr lang="en-TW" sz="1600" dirty="0">
                <a:latin typeface="Arial Rounded MT Bold" panose="020F0704030504030204" pitchFamily="34" charset="77"/>
              </a:rPr>
              <a:t>Portal to all Names</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Human-Machine Interface</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140764"/>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sz="1600" dirty="0">
                <a:latin typeface="Arial Rounded MT Bold" panose="020F0704030504030204" pitchFamily="34" charset="77"/>
              </a:rPr>
              <a:t>Physical and Information Sciences shares the same Challenge</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FB3D173F-729F-F340-920F-CA735B1541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894" y="1350008"/>
            <a:ext cx="2648102" cy="1006830"/>
          </a:xfrm>
          <a:prstGeom prst="rect">
            <a:avLst/>
          </a:prstGeom>
        </p:spPr>
      </p:pic>
      <p:pic>
        <p:nvPicPr>
          <p:cNvPr id="5" name="Picture 4">
            <a:hlinkClick r:id="rId3"/>
            <a:extLst>
              <a:ext uri="{FF2B5EF4-FFF2-40B4-BE49-F238E27FC236}">
                <a16:creationId xmlns:a16="http://schemas.microsoft.com/office/drawing/2014/main" id="{0FB459A0-3BEC-1845-828D-2AB5A89738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9278" y="2356837"/>
            <a:ext cx="2668717" cy="983455"/>
          </a:xfrm>
          <a:prstGeom prst="rect">
            <a:avLst/>
          </a:prstGeom>
        </p:spPr>
      </p:pic>
    </p:spTree>
    <p:extLst>
      <p:ext uri="{BB962C8B-B14F-4D97-AF65-F5344CB8AC3E}">
        <p14:creationId xmlns:p14="http://schemas.microsoft.com/office/powerpoint/2010/main" val="2746433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5060" y="222659"/>
            <a:ext cx="940516" cy="1485437"/>
          </a:xfrm>
          <a:prstGeom prst="rect">
            <a:avLst/>
          </a:prstGeom>
        </p:spPr>
      </p:pic>
      <p:sp>
        <p:nvSpPr>
          <p:cNvPr id="252" name="DevSecOps"/>
          <p:cNvSpPr txBox="1">
            <a:spLocks noGrp="1"/>
          </p:cNvSpPr>
          <p:nvPr>
            <p:ph type="title"/>
          </p:nvPr>
        </p:nvSpPr>
        <p:spPr>
          <a:xfrm>
            <a:off x="740664" y="325417"/>
            <a:ext cx="7662672" cy="946201"/>
          </a:xfrm>
          <a:prstGeom prst="rect">
            <a:avLst/>
          </a:prstGeom>
        </p:spPr>
        <p:txBody>
          <a:bodyPr>
            <a:normAutofit fontScale="90000"/>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53335" y="1271618"/>
            <a:ext cx="3237329" cy="3320023"/>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8553" y="1168400"/>
            <a:ext cx="1077911" cy="1664622"/>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267" y="3927040"/>
            <a:ext cx="2184400" cy="1159194"/>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8355" y="1314952"/>
            <a:ext cx="1924980" cy="1006641"/>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31044" y="2500174"/>
            <a:ext cx="1972291" cy="1031382"/>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58332" y="3917520"/>
            <a:ext cx="2025418" cy="11392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817509" y="2357475"/>
            <a:ext cx="1053423" cy="13167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13131" y="1221194"/>
            <a:ext cx="895090" cy="1267603"/>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spTree>
    <p:extLst>
      <p:ext uri="{BB962C8B-B14F-4D97-AF65-F5344CB8AC3E}">
        <p14:creationId xmlns:p14="http://schemas.microsoft.com/office/powerpoint/2010/main" val="49681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1408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6351</TotalTime>
  <Words>8046</Words>
  <Application>Microsoft Macintosh PowerPoint</Application>
  <PresentationFormat>On-screen Show (16:9)</PresentationFormat>
  <Paragraphs>1420</Paragraphs>
  <Slides>217</Slides>
  <Notes>115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217</vt:i4>
      </vt:variant>
    </vt:vector>
  </HeadingPairs>
  <TitlesOfParts>
    <vt:vector size="235" baseType="lpstr">
      <vt:lpstr>Adobe 繁黑體 Std B</vt:lpstr>
      <vt:lpstr>Bank Gothic Medium</vt:lpstr>
      <vt:lpstr>等线</vt:lpstr>
      <vt:lpstr>Exo 2</vt:lpstr>
      <vt:lpstr>华文细黑</vt:lpstr>
      <vt:lpstr>Arial</vt:lpstr>
      <vt:lpstr>Arial Rounded MT Bold</vt:lpstr>
      <vt:lpstr>Avenir Next Condensed Ultra Lig</vt:lpstr>
      <vt:lpstr>Calibri</vt:lpstr>
      <vt:lpstr>Cambria Math</vt:lpstr>
      <vt:lpstr>Century Gothic</vt:lpstr>
      <vt:lpstr>Comic Sans MS</vt:lpstr>
      <vt:lpstr>Helvetica</vt:lpstr>
      <vt:lpstr>Lato</vt:lpstr>
      <vt:lpstr>Roboto Condensed Light</vt:lpstr>
      <vt:lpstr>Times New Roman</vt:lpstr>
      <vt:lpstr>Simple Light</vt:lpstr>
      <vt:lpstr>Tech Newsletter by Slidesgo</vt:lpstr>
      <vt:lpstr>超越学科界限的认知基础 Transdisciplinary Cognitive Foundation  Namespace Management Week 2</vt:lpstr>
      <vt:lpstr>Names gave birth to Cognitive Abilities  - Laozi</vt:lpstr>
      <vt:lpstr>PowerPoint Presentation</vt:lpstr>
      <vt:lpstr>Encoded Symmetries in the IT industry</vt:lpstr>
      <vt:lpstr>Universal Data Abstraction</vt:lpstr>
      <vt:lpstr>Key-Value Data Type is a Universal Abstraction</vt:lpstr>
      <vt:lpstr>Namespaces governs Cognitive Capacity</vt:lpstr>
      <vt:lpstr>The Notion of Closure and Symmetry-breakinig</vt:lpstr>
      <vt:lpstr>The Role of History and Symmetry-breakinig</vt:lpstr>
      <vt:lpstr>The notion of Incommensurability</vt:lpstr>
      <vt:lpstr>The Complete set of Generative Names</vt:lpstr>
      <vt:lpstr>Arts and Sciences of NsM</vt:lpstr>
      <vt:lpstr>Thinking in Math = Acting in Namespaces</vt:lpstr>
      <vt:lpstr>The Miracle of Math in Natural Science</vt:lpstr>
      <vt:lpstr>The History of True Names</vt:lpstr>
      <vt:lpstr>Universal Representation</vt:lpstr>
      <vt:lpstr>All meaningful expressions can be modeled as Pω</vt:lpstr>
      <vt:lpstr>In Pure Computation:   Function is the ONLY thing.</vt:lpstr>
      <vt:lpstr>The Universal Structure in 𝜆-Calculus Form</vt:lpstr>
      <vt:lpstr>PowerPoint Presentation</vt:lpstr>
      <vt:lpstr>NsM at Scale!</vt:lpstr>
      <vt:lpstr>Namespace Management on the Global Scale </vt:lpstr>
      <vt:lpstr>The origin and the Future of the “Web”</vt:lpstr>
      <vt:lpstr>Namespace Management with Open AI</vt:lpstr>
      <vt:lpstr>Chinese Pre-Trained Neural Network</vt:lpstr>
      <vt:lpstr>Another Chinese Pre-Trained Neural Network</vt:lpstr>
      <vt:lpstr>Another Neural Network Open Source Tool</vt:lpstr>
      <vt:lpstr>Glossary</vt:lpstr>
      <vt:lpstr>Ricardian Contract Socially Binding Digital Twin</vt:lpstr>
      <vt:lpstr>PowerPoint Presentation</vt:lpstr>
      <vt:lpstr>PowerPoint Presentation</vt:lpstr>
      <vt:lpstr>Unified Namespace</vt:lpstr>
      <vt:lpstr>Get access to Live Data Now!</vt:lpstr>
      <vt:lpstr>An example of Namespace Management</vt:lpstr>
      <vt:lpstr>Namespace Management in Time</vt:lpstr>
      <vt:lpstr>Diffbot (more than 1 Trillion linked entities)</vt:lpstr>
      <vt:lpstr>The Fundamental Theorem of Arithmetic (Name Space Management Trick)</vt:lpstr>
      <vt:lpstr>The Fundamental Theorem of Algebra</vt:lpstr>
      <vt:lpstr>The Polynomial that appears in Fast Fourier Transform</vt:lpstr>
      <vt:lpstr>What is the minimum Symbol Space?</vt:lpstr>
      <vt:lpstr>Is binary valued system the smallest symbol set?</vt:lpstr>
      <vt:lpstr>Computable Logic and Types of “Birds”</vt:lpstr>
      <vt:lpstr>The Names of Birds (Functions)</vt:lpstr>
      <vt:lpstr>Memoization</vt:lpstr>
      <vt:lpstr>Maybe we should teach Math in a different sequence</vt:lpstr>
      <vt:lpstr>Number Theory, Physics, and Geometry</vt:lpstr>
      <vt:lpstr>The origin of Atomic Elements</vt:lpstr>
      <vt:lpstr>The known set of Elementary Particles</vt:lpstr>
      <vt:lpstr>The way medical doctors talks about Human Anatomy</vt:lpstr>
      <vt:lpstr>How mathematicians and musicians “talks” about Music</vt:lpstr>
      <vt:lpstr>How math-musicians “talks” about Music</vt:lpstr>
      <vt:lpstr>A Way to Get Internet Domain Name Service</vt:lpstr>
      <vt:lpstr>NsM in Loops and Recursion</vt:lpstr>
      <vt:lpstr>Another Round at Recursion</vt:lpstr>
      <vt:lpstr>Namespace at Scale</vt:lpstr>
      <vt:lpstr>First Approximation  If there are called the same name,  they must be equal.</vt:lpstr>
      <vt:lpstr>Definitional Suggestion for Computing Science</vt:lpstr>
      <vt:lpstr>The man who redefined Equal in Math! </vt:lpstr>
      <vt:lpstr>Review the history of Algebraic Topology </vt:lpstr>
      <vt:lpstr>The foundation of math as programming languages</vt:lpstr>
      <vt:lpstr>Memoization: Remember Generated Names</vt:lpstr>
      <vt:lpstr>Lecture Outline</vt:lpstr>
      <vt:lpstr>The Meaning of being True</vt:lpstr>
      <vt:lpstr>The Necessity of Named abstractions</vt:lpstr>
      <vt:lpstr>How to Think Mathematically?</vt:lpstr>
      <vt:lpstr>True Name defined by Wikipedia</vt:lpstr>
      <vt:lpstr>The Book of Why</vt:lpstr>
      <vt:lpstr>What, How and Why</vt:lpstr>
      <vt:lpstr>The Universal Structure in 𝜆-Calculus Form</vt:lpstr>
      <vt:lpstr>Intensive and Extensive Properties</vt:lpstr>
      <vt:lpstr>Labels, Linguistics, and Cognitive Science</vt:lpstr>
      <vt:lpstr>The expressive power of Names (labels)</vt:lpstr>
      <vt:lpstr>Namespaces as pure abstractions</vt:lpstr>
      <vt:lpstr>Categories are Containers of cognitive concepts</vt:lpstr>
      <vt:lpstr>Patterns of Categories/Classification of Concepts</vt:lpstr>
      <vt:lpstr>Combine Operands/Operations as constructed names?</vt:lpstr>
      <vt:lpstr>Names as Generalized Metaphors</vt:lpstr>
      <vt:lpstr>The properties of being Trust-worthy name schemes</vt:lpstr>
      <vt:lpstr>“Mathematics is the art of giving the same name to different things!”      - Henry Poincare</vt:lpstr>
      <vt:lpstr>How to cope with Infinite Number of Namespaces? Category Theory to the rescue</vt:lpstr>
      <vt:lpstr>How do you know that you know?</vt:lpstr>
      <vt:lpstr>Methods and Tools</vt:lpstr>
      <vt:lpstr>Time and Trust-worthiness in NsM</vt:lpstr>
      <vt:lpstr>Trust-worthy Name Space?</vt:lpstr>
      <vt:lpstr>Authenticated Name Space?</vt:lpstr>
      <vt:lpstr>Public-Private Key NsM Infrastructures</vt:lpstr>
      <vt:lpstr>Naming your Learning Actions</vt:lpstr>
      <vt:lpstr>Operational Concerns</vt:lpstr>
      <vt:lpstr>Access Rights and Secure Workflow</vt:lpstr>
      <vt:lpstr>What is DevSecOps?</vt:lpstr>
      <vt:lpstr>A Model of Collective Cognitive Processes </vt:lpstr>
      <vt:lpstr>Kuhn Cycle: the evolution of a Namespace</vt:lpstr>
      <vt:lpstr>Reserved Names and Constants in Sciences</vt:lpstr>
      <vt:lpstr>Decisions are made by different kinds of People</vt:lpstr>
      <vt:lpstr>Observability of Multi-Scale DevSecOps Processes</vt:lpstr>
      <vt:lpstr>Metrics of “Namespace Services”</vt:lpstr>
      <vt:lpstr>A Unified Namespace</vt:lpstr>
      <vt:lpstr>A linguistic approach to  unify the cognizance across scales</vt:lpstr>
      <vt:lpstr>Code is Law</vt:lpstr>
      <vt:lpstr>A Unified Context for the Collective Cognizance</vt:lpstr>
      <vt:lpstr>Three Scales of Time</vt:lpstr>
      <vt:lpstr>Time Stamped Data  Preserve Event Ordering Information</vt:lpstr>
      <vt:lpstr>ITIL’s Introductory Video</vt:lpstr>
      <vt:lpstr>ITIL’s Five Stages of Service Deployment</vt:lpstr>
      <vt:lpstr>The Five stages mapped to ITIL terms</vt:lpstr>
      <vt:lpstr>The Five stages mapped to ITIL terms</vt:lpstr>
      <vt:lpstr>What is CICD and DevOps? Continuous Integration, Continuous Delivery/Deployment</vt:lpstr>
      <vt:lpstr>Financial Accounting Process</vt:lpstr>
      <vt:lpstr>System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Not Information Asymmetry, but promote the Principle of Information Symmetry</vt:lpstr>
      <vt:lpstr>Open and then Free</vt:lpstr>
      <vt:lpstr>Service Mesh (Istio) and Human Physiology Checks and Balances Data Plane and the Control Plane</vt:lpstr>
      <vt:lpstr>Awareness at many levels</vt:lpstr>
      <vt:lpstr>Governance in Cyber-Physical Spaces</vt:lpstr>
      <vt:lpstr>DevOps for Smart Cities</vt:lpstr>
      <vt:lpstr>DevOps Goals for Governance</vt:lpstr>
      <vt:lpstr>Cyber-Physical Space Integration</vt:lpstr>
      <vt:lpstr>The CAP Theorem in NsM</vt:lpstr>
      <vt:lpstr>Name Spaces in Databases</vt:lpstr>
      <vt:lpstr>We are in the Universe, now!</vt:lpstr>
      <vt:lpstr>Abundant Tools and Data Sources  can all be accessed through Web Browsers</vt:lpstr>
      <vt:lpstr>Namespace Management operated under  the Principle of Information Symmetry</vt:lpstr>
      <vt:lpstr>Discussion and Future Applications</vt:lpstr>
      <vt:lpstr>Knowledge Management in NsM</vt:lpstr>
      <vt:lpstr>PowerPoint Presentation</vt:lpstr>
      <vt:lpstr>Students Actions before Wednesday Sep 18, 2021</vt:lpstr>
      <vt:lpstr>Metaphors make up the Foundation of Cognition</vt:lpstr>
      <vt:lpstr>The Learnability Hypothesis by Leslie Valiant</vt:lpstr>
      <vt:lpstr>Computationally-Enhanced  Cognitive Foundation  Transcending the Boundaries of  Human, Machines, and Knowledge Disciplines</vt:lpstr>
      <vt:lpstr>AUDIENCE</vt:lpstr>
      <vt:lpstr>AUDIENCE (self-intro)</vt:lpstr>
      <vt:lpstr>Soundness</vt:lpstr>
      <vt:lpstr>Course Outline</vt:lpstr>
      <vt:lpstr>“Modern” Cognitive Science</vt:lpstr>
      <vt:lpstr>From History, Logic, Philosophy, Math, Physics, to Computation, Communication, Control, and Society  </vt:lpstr>
      <vt:lpstr>What are the formal foundations?  </vt:lpstr>
      <vt:lpstr>Logic Model (OKRs) as a  Transdisciplinary Foundation</vt:lpstr>
      <vt:lpstr>Objective &amp; Key Results (OKRs)</vt:lpstr>
      <vt:lpstr>Abstraction</vt:lpstr>
      <vt:lpstr>Reference Materials on OKRs</vt:lpstr>
      <vt:lpstr>PowerPoint Presentation</vt:lpstr>
      <vt:lpstr>PowerPoint Presentation</vt:lpstr>
      <vt:lpstr>Introduce Balanced Strategy Map (BSM) by Kristy Wong A new kind of Logic Model &amp; a variant of OKRs (Spring 2020)</vt:lpstr>
      <vt:lpstr>A course that invite you to investigate THINKING at multiple scales  create and publish your own ideas in a digital publishing workflow…</vt:lpstr>
      <vt:lpstr>2018 International Summer Program @ Tsinghua Experience a publishing workflow using DevOps</vt:lpstr>
      <vt:lpstr>Measurements in Context</vt:lpstr>
      <vt:lpstr>PowerPoint Presentation</vt:lpstr>
      <vt:lpstr>PowerPoint Presentation</vt:lpstr>
      <vt:lpstr>Universality in Textbook</vt:lpstr>
      <vt:lpstr>Incompleteness Theorem: Limits of Math/Logic</vt:lpstr>
      <vt:lpstr>CONTEXT that Narrows your scope of Objectives</vt:lpstr>
      <vt:lpstr>Speed is the Dominant factor in Decision Making</vt:lpstr>
      <vt:lpstr>Power of a Dominant Design/Protocol</vt:lpstr>
      <vt:lpstr>The World has changed … Ways to conduct business have changed … </vt:lpstr>
      <vt:lpstr>Kuhn Cycle: as the ticking clock</vt:lpstr>
      <vt:lpstr>Learning Outcome: A  Namespace Management Methodology</vt:lpstr>
      <vt:lpstr>Three Scales of Time</vt:lpstr>
      <vt:lpstr>Time Stamped Data  Preserve Event Ordering Information</vt:lpstr>
      <vt:lpstr>Blockchain, Distributed Ledger Technologies:  Time is Money</vt:lpstr>
      <vt:lpstr>A Model of Collective Cognitive Processes </vt:lpstr>
      <vt:lpstr>Smart Contract with Observable Historical Data</vt:lpstr>
      <vt:lpstr>Legal Algorithms:  Code is Law</vt:lpstr>
      <vt:lpstr>Learning Process as a Publishing Workflow</vt:lpstr>
      <vt:lpstr>Learnability of a Multi-Scale DevOps Process</vt:lpstr>
      <vt:lpstr>Goal</vt:lpstr>
      <vt:lpstr>GOAL</vt:lpstr>
      <vt:lpstr>Success Criteria</vt:lpstr>
      <vt:lpstr>Success Criteria</vt:lpstr>
      <vt:lpstr>What would your gain by taking this Course?</vt:lpstr>
      <vt:lpstr>Output</vt:lpstr>
      <vt:lpstr>A Strategy to Stretch Cognitive Model</vt:lpstr>
      <vt:lpstr>Driven by Linguistic/Cognitive Science</vt:lpstr>
      <vt:lpstr>Representing Knowledge as Domain-Specific Languages (DSL)</vt:lpstr>
      <vt:lpstr>Organized Activities</vt:lpstr>
      <vt:lpstr>DevOps/CICD as the general process pattern</vt:lpstr>
      <vt:lpstr>Instrumentation of DevOps</vt:lpstr>
      <vt:lpstr>GitOps: Git as the Single Source of Truth</vt:lpstr>
      <vt:lpstr>A Self-Optimizing Process</vt:lpstr>
      <vt:lpstr>A Cognitive Learning Program that utilizes Contemporary Tools</vt:lpstr>
      <vt:lpstr>Inputs for Collective Cognizance</vt:lpstr>
      <vt:lpstr>“Reliable” Inputs: The Rosetta Stone of Cognizance</vt:lpstr>
      <vt:lpstr>Natural Units</vt:lpstr>
      <vt:lpstr>Foundational Building Blocks?</vt:lpstr>
      <vt:lpstr>cell structure/functions and operating systems</vt:lpstr>
      <vt:lpstr>A metaphorical connection between anatomy and application development process</vt:lpstr>
      <vt:lpstr>Use Physiology as a Domain-Specific Example</vt:lpstr>
      <vt:lpstr>Prof. Elkhonon Goldberg and the Happy Digital X Project of THU</vt:lpstr>
      <vt:lpstr>A metaphorical connection between biology and social sciences</vt:lpstr>
      <vt:lpstr>Not Information Asymmetry, but promote the Principle of Information Symmetry</vt:lpstr>
      <vt:lpstr>Open and then Free</vt:lpstr>
      <vt:lpstr>Human Physiology and Modern Data Infrastructures Checks and Balances</vt:lpstr>
      <vt:lpstr>Code is Law</vt:lpstr>
      <vt:lpstr>Spacetime Representations for a Collective Conscious</vt:lpstr>
      <vt:lpstr>Kuhn Cycle as a half cycle of DevOps</vt:lpstr>
      <vt:lpstr>A linguistic approach to  Transdisciplinary Cognitive foundation</vt:lpstr>
      <vt:lpstr>PowerPoint Presentation</vt:lpstr>
      <vt:lpstr>Time sensitive data sources</vt:lpstr>
      <vt:lpstr>GitOps: Git as the Single Source of Truth</vt:lpstr>
      <vt:lpstr>Proofing Correctness across time scales</vt:lpstr>
      <vt:lpstr>Prior Publications by relevant Course Series</vt:lpstr>
      <vt:lpstr>An Open Source Tech in the Making</vt:lpstr>
      <vt:lpstr>Representing Collective Consciousness  based on the Principe of Information Symmetry</vt:lpstr>
      <vt:lpstr>An example of Namespace Management</vt:lpstr>
      <vt:lpstr>Quiz: Our Cognitive Strategy stands on what 3 things?</vt:lpstr>
      <vt:lpstr>Our Cognitive Strategy stands on three legs</vt:lpstr>
      <vt:lpstr>Governance in Cyber-Physical Spaces</vt:lpstr>
      <vt:lpstr>Potential Barriers</vt:lpstr>
      <vt:lpstr>Abstraction</vt:lpstr>
      <vt:lpstr>Students Actions before Wednesday Sep 18</vt:lpstr>
      <vt:lpstr>Your action on NsM before Sep 29, 2021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936</cp:revision>
  <dcterms:modified xsi:type="dcterms:W3CDTF">2021-09-22T01:53:50Z</dcterms:modified>
</cp:coreProperties>
</file>